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85" r:id="rId3"/>
    <p:sldId id="272" r:id="rId4"/>
    <p:sldId id="273" r:id="rId5"/>
    <p:sldId id="264" r:id="rId6"/>
    <p:sldId id="270" r:id="rId7"/>
    <p:sldId id="267" r:id="rId8"/>
    <p:sldId id="275" r:id="rId9"/>
    <p:sldId id="282" r:id="rId10"/>
    <p:sldId id="269" r:id="rId11"/>
    <p:sldId id="281" r:id="rId12"/>
    <p:sldId id="268" r:id="rId13"/>
    <p:sldId id="276" r:id="rId14"/>
    <p:sldId id="265" r:id="rId15"/>
    <p:sldId id="283" r:id="rId16"/>
    <p:sldId id="278" r:id="rId17"/>
    <p:sldId id="266" r:id="rId18"/>
    <p:sldId id="277" r:id="rId19"/>
    <p:sldId id="291" r:id="rId20"/>
    <p:sldId id="292" r:id="rId21"/>
    <p:sldId id="293" r:id="rId22"/>
    <p:sldId id="294" r:id="rId23"/>
    <p:sldId id="295" r:id="rId24"/>
    <p:sldId id="296" r:id="rId25"/>
    <p:sldId id="286" r:id="rId26"/>
    <p:sldId id="290" r:id="rId27"/>
    <p:sldId id="287" r:id="rId28"/>
    <p:sldId id="288" r:id="rId29"/>
    <p:sldId id="297" r:id="rId30"/>
    <p:sldId id="298" r:id="rId31"/>
    <p:sldId id="299" r:id="rId32"/>
    <p:sldId id="300" r:id="rId33"/>
    <p:sldId id="301" r:id="rId34"/>
    <p:sldId id="263" r:id="rId35"/>
    <p:sldId id="308" r:id="rId36"/>
    <p:sldId id="302" r:id="rId37"/>
    <p:sldId id="303" r:id="rId38"/>
    <p:sldId id="306" r:id="rId39"/>
    <p:sldId id="304" r:id="rId40"/>
    <p:sldId id="307" r:id="rId41"/>
    <p:sldId id="305" r:id="rId42"/>
    <p:sldId id="258" r:id="rId43"/>
    <p:sldId id="259" r:id="rId44"/>
    <p:sldId id="260" r:id="rId45"/>
    <p:sldId id="261" r:id="rId46"/>
    <p:sldId id="262" r:id="rId47"/>
    <p:sldId id="28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5" autoAdjust="0"/>
    <p:restoredTop sz="82430" autoAdjust="0"/>
  </p:normalViewPr>
  <p:slideViewPr>
    <p:cSldViewPr>
      <p:cViewPr>
        <p:scale>
          <a:sx n="60" d="100"/>
          <a:sy n="60" d="100"/>
        </p:scale>
        <p:origin x="-3072" y="-858"/>
      </p:cViewPr>
      <p:guideLst>
        <p:guide orient="horz" pos="2160"/>
        <p:guide pos="2880"/>
      </p:guideLst>
    </p:cSldViewPr>
  </p:slideViewPr>
  <p:notesTextViewPr>
    <p:cViewPr>
      <p:scale>
        <a:sx n="1" d="1"/>
        <a:sy n="1" d="1"/>
      </p:scale>
      <p:origin x="0" y="0"/>
    </p:cViewPr>
  </p:notesTextViewPr>
  <p:sorterViewPr>
    <p:cViewPr>
      <p:scale>
        <a:sx n="100" d="100"/>
        <a:sy n="100" d="100"/>
      </p:scale>
      <p:origin x="0" y="2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E82B1B-7ABB-421F-B91E-862BBD247E62}" type="datetimeFigureOut">
              <a:rPr lang="en-US" smtClean="0"/>
              <a:pPr/>
              <a:t>1/14/2016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DCD4F2-CF65-4C61-AC6D-F88A15FA3A4F}" type="slidenum">
              <a:rPr lang="en-US" smtClean="0"/>
              <a:pPr/>
              <a:t>‹#›</a:t>
            </a:fld>
            <a:endParaRPr lang="en-US"/>
          </a:p>
        </p:txBody>
      </p:sp>
    </p:spTree>
    <p:extLst>
      <p:ext uri="{BB962C8B-B14F-4D97-AF65-F5344CB8AC3E}">
        <p14:creationId xmlns:p14="http://schemas.microsoft.com/office/powerpoint/2010/main" val="256750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eat?</a:t>
            </a:r>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3</a:t>
            </a:fld>
            <a:endParaRPr lang="en-US"/>
          </a:p>
        </p:txBody>
      </p:sp>
    </p:spTree>
    <p:extLst>
      <p:ext uri="{BB962C8B-B14F-4D97-AF65-F5344CB8AC3E}">
        <p14:creationId xmlns:p14="http://schemas.microsoft.com/office/powerpoint/2010/main" val="354800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to </a:t>
            </a:r>
            <a:r>
              <a:rPr lang="en-US" dirty="0" err="1" smtClean="0"/>
              <a:t>osteporosis</a:t>
            </a:r>
            <a:r>
              <a:rPr lang="en-US" baseline="0" dirty="0" smtClean="0"/>
              <a:t> </a:t>
            </a:r>
          </a:p>
          <a:p>
            <a:r>
              <a:rPr lang="en-US" baseline="0" dirty="0" smtClean="0"/>
              <a:t>Increased immunity – resistance to cold </a:t>
            </a:r>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15</a:t>
            </a:fld>
            <a:endParaRPr lang="en-US"/>
          </a:p>
        </p:txBody>
      </p:sp>
    </p:spTree>
    <p:extLst>
      <p:ext uri="{BB962C8B-B14F-4D97-AF65-F5344CB8AC3E}">
        <p14:creationId xmlns:p14="http://schemas.microsoft.com/office/powerpoint/2010/main" val="3608317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Organic</a:t>
            </a:r>
            <a:r>
              <a:rPr lang="en-US" baseline="0" dirty="0" smtClean="0"/>
              <a:t> compounds that regulate and promote chemical reactions, do not provide energy </a:t>
            </a:r>
          </a:p>
          <a:p>
            <a:endParaRPr lang="en-US" baseline="0" dirty="0" smtClean="0"/>
          </a:p>
          <a:p>
            <a:r>
              <a:rPr lang="en-US" baseline="0" dirty="0" smtClean="0"/>
              <a:t>Fruits and vegetables are good sources of vitamins </a:t>
            </a:r>
          </a:p>
          <a:p>
            <a:r>
              <a:rPr lang="en-US" dirty="0" smtClean="0">
                <a:latin typeface="Candara" pitchFamily="34" charset="0"/>
              </a:rPr>
              <a:t>Water Soluble</a:t>
            </a:r>
          </a:p>
          <a:p>
            <a:pPr lvl="1"/>
            <a:r>
              <a:rPr lang="en-US" dirty="0" smtClean="0">
                <a:latin typeface="Candara" pitchFamily="34" charset="0"/>
              </a:rPr>
              <a:t>Excess goes through body </a:t>
            </a:r>
          </a:p>
          <a:p>
            <a:pPr lvl="1"/>
            <a:r>
              <a:rPr lang="en-US" dirty="0" smtClean="0">
                <a:latin typeface="Candara" pitchFamily="34" charset="0"/>
              </a:rPr>
              <a:t>B-Vitamins, Vitamin C</a:t>
            </a:r>
          </a:p>
          <a:p>
            <a:pPr lvl="1"/>
            <a:endParaRPr lang="en-US" dirty="0" smtClean="0">
              <a:latin typeface="Candara" pitchFamily="34" charset="0"/>
            </a:endParaRPr>
          </a:p>
          <a:p>
            <a:r>
              <a:rPr lang="en-US" dirty="0" smtClean="0">
                <a:latin typeface="Candara" pitchFamily="34" charset="0"/>
              </a:rPr>
              <a:t>Fat-Soluble:</a:t>
            </a:r>
          </a:p>
          <a:p>
            <a:pPr lvl="1"/>
            <a:r>
              <a:rPr lang="en-US" dirty="0" smtClean="0">
                <a:latin typeface="Candara" pitchFamily="34" charset="0"/>
              </a:rPr>
              <a:t>Stored in body </a:t>
            </a:r>
          </a:p>
          <a:p>
            <a:pPr lvl="1"/>
            <a:r>
              <a:rPr lang="en-US" dirty="0" smtClean="0">
                <a:latin typeface="Candara" pitchFamily="34" charset="0"/>
              </a:rPr>
              <a:t>Vitamins: A, D, E, K </a:t>
            </a:r>
          </a:p>
          <a:p>
            <a:endParaRPr lang="en-US" baseline="0" dirty="0" smtClean="0"/>
          </a:p>
        </p:txBody>
      </p:sp>
      <p:sp>
        <p:nvSpPr>
          <p:cNvPr id="4" name="Slide Number Placeholder 3"/>
          <p:cNvSpPr>
            <a:spLocks noGrp="1"/>
          </p:cNvSpPr>
          <p:nvPr>
            <p:ph type="sldNum" sz="quarter" idx="10"/>
          </p:nvPr>
        </p:nvSpPr>
        <p:spPr/>
        <p:txBody>
          <a:bodyPr/>
          <a:lstStyle/>
          <a:p>
            <a:fld id="{F3DCD4F2-CF65-4C61-AC6D-F88A15FA3A4F}" type="slidenum">
              <a:rPr lang="en-US" smtClean="0"/>
              <a:pPr/>
              <a:t>17</a:t>
            </a:fld>
            <a:endParaRPr lang="en-US"/>
          </a:p>
        </p:txBody>
      </p:sp>
    </p:spTree>
    <p:extLst>
      <p:ext uri="{BB962C8B-B14F-4D97-AF65-F5344CB8AC3E}">
        <p14:creationId xmlns:p14="http://schemas.microsoft.com/office/powerpoint/2010/main" val="1422685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Fat</a:t>
            </a:r>
            <a:r>
              <a:rPr lang="en-US" baseline="0" dirty="0" smtClean="0"/>
              <a:t> – dissolve in fat and can be stored in your body </a:t>
            </a:r>
          </a:p>
          <a:p>
            <a:r>
              <a:rPr lang="en-US" baseline="0" dirty="0" smtClean="0"/>
              <a:t>Water – body is unable to absorb them, any extra your body doesn’t use passes through your </a:t>
            </a:r>
            <a:r>
              <a:rPr lang="en-US" baseline="0" dirty="0" err="1" smtClean="0"/>
              <a:t>ssytem</a:t>
            </a:r>
            <a:r>
              <a:rPr lang="en-US" baseline="0" dirty="0" smtClean="0"/>
              <a:t> and is low (mostly in your pee) </a:t>
            </a:r>
          </a:p>
          <a:p>
            <a:r>
              <a:rPr lang="en-US" baseline="0" dirty="0" smtClean="0"/>
              <a:t>**so you need to supply of these vitamins every day </a:t>
            </a:r>
          </a:p>
        </p:txBody>
      </p:sp>
      <p:sp>
        <p:nvSpPr>
          <p:cNvPr id="4" name="Slide Number Placeholder 3"/>
          <p:cNvSpPr>
            <a:spLocks noGrp="1"/>
          </p:cNvSpPr>
          <p:nvPr>
            <p:ph type="sldNum" sz="quarter" idx="10"/>
          </p:nvPr>
        </p:nvSpPr>
        <p:spPr/>
        <p:txBody>
          <a:bodyPr/>
          <a:lstStyle/>
          <a:p>
            <a:fld id="{F3DCD4F2-CF65-4C61-AC6D-F88A15FA3A4F}" type="slidenum">
              <a:rPr lang="en-US" smtClean="0"/>
              <a:pPr/>
              <a:t>18</a:t>
            </a:fld>
            <a:endParaRPr lang="en-US"/>
          </a:p>
        </p:txBody>
      </p:sp>
    </p:spTree>
    <p:extLst>
      <p:ext uri="{BB962C8B-B14F-4D97-AF65-F5344CB8AC3E}">
        <p14:creationId xmlns:p14="http://schemas.microsoft.com/office/powerpoint/2010/main" val="1260842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F59A7-1876-4827-BDEA-15CFAAB89880}" type="slidenum">
              <a:rPr lang="en-US" smtClean="0"/>
              <a:t>19</a:t>
            </a:fld>
            <a:endParaRPr lang="en-US"/>
          </a:p>
        </p:txBody>
      </p:sp>
    </p:spTree>
    <p:extLst>
      <p:ext uri="{BB962C8B-B14F-4D97-AF65-F5344CB8AC3E}">
        <p14:creationId xmlns:p14="http://schemas.microsoft.com/office/powerpoint/2010/main" val="29121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F59A7-1876-4827-BDEA-15CFAAB89880}" type="slidenum">
              <a:rPr lang="en-US" smtClean="0"/>
              <a:t>21</a:t>
            </a:fld>
            <a:endParaRPr lang="en-US"/>
          </a:p>
        </p:txBody>
      </p:sp>
    </p:spTree>
    <p:extLst>
      <p:ext uri="{BB962C8B-B14F-4D97-AF65-F5344CB8AC3E}">
        <p14:creationId xmlns:p14="http://schemas.microsoft.com/office/powerpoint/2010/main" val="291217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F59A7-1876-4827-BDEA-15CFAAB89880}" type="slidenum">
              <a:rPr lang="en-US" smtClean="0"/>
              <a:t>22</a:t>
            </a:fld>
            <a:endParaRPr lang="en-US"/>
          </a:p>
        </p:txBody>
      </p:sp>
    </p:spTree>
    <p:extLst>
      <p:ext uri="{BB962C8B-B14F-4D97-AF65-F5344CB8AC3E}">
        <p14:creationId xmlns:p14="http://schemas.microsoft.com/office/powerpoint/2010/main" val="29121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is in food</a:t>
            </a:r>
            <a:r>
              <a:rPr lang="en-US" baseline="0" dirty="0" smtClean="0"/>
              <a:t> too</a:t>
            </a:r>
          </a:p>
          <a:p>
            <a:r>
              <a:rPr lang="en-US" baseline="0" dirty="0" smtClean="0"/>
              <a:t>Urine should be clear, light or bright yellow</a:t>
            </a:r>
          </a:p>
          <a:p>
            <a:r>
              <a:rPr lang="en-US" baseline="0" dirty="0" smtClean="0"/>
              <a:t>Dark yellow urine is a sign of </a:t>
            </a:r>
            <a:r>
              <a:rPr lang="en-US" baseline="0" dirty="0" err="1" smtClean="0"/>
              <a:t>dehydation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6</a:t>
            </a:fld>
            <a:endParaRPr lang="en-US"/>
          </a:p>
        </p:txBody>
      </p:sp>
    </p:spTree>
    <p:extLst>
      <p:ext uri="{BB962C8B-B14F-4D97-AF65-F5344CB8AC3E}">
        <p14:creationId xmlns:p14="http://schemas.microsoft.com/office/powerpoint/2010/main" val="144850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Grains are a good source of Carbs </a:t>
            </a:r>
          </a:p>
          <a:p>
            <a:r>
              <a:rPr lang="en-US" dirty="0" smtClean="0">
                <a:latin typeface="Candara" pitchFamily="34" charset="0"/>
              </a:rPr>
              <a:t>Food Sources </a:t>
            </a:r>
          </a:p>
          <a:p>
            <a:pPr lvl="1"/>
            <a:r>
              <a:rPr lang="en-US" dirty="0" smtClean="0">
                <a:latin typeface="Candara" pitchFamily="34" charset="0"/>
              </a:rPr>
              <a:t>Whole wheat breads</a:t>
            </a:r>
          </a:p>
          <a:p>
            <a:pPr lvl="1"/>
            <a:r>
              <a:rPr lang="en-US" dirty="0" smtClean="0">
                <a:latin typeface="Candara" pitchFamily="34" charset="0"/>
              </a:rPr>
              <a:t>Rice</a:t>
            </a:r>
          </a:p>
          <a:p>
            <a:pPr lvl="1"/>
            <a:r>
              <a:rPr lang="en-US" dirty="0" smtClean="0">
                <a:latin typeface="Candara" pitchFamily="34" charset="0"/>
              </a:rPr>
              <a:t>Pasta </a:t>
            </a:r>
          </a:p>
          <a:p>
            <a:pPr lvl="1"/>
            <a:r>
              <a:rPr lang="en-US" dirty="0" smtClean="0">
                <a:latin typeface="Candara" pitchFamily="34" charset="0"/>
              </a:rPr>
              <a:t>Potatoes  </a:t>
            </a:r>
          </a:p>
          <a:p>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7</a:t>
            </a:fld>
            <a:endParaRPr lang="en-US"/>
          </a:p>
        </p:txBody>
      </p:sp>
    </p:spTree>
    <p:extLst>
      <p:ext uri="{BB962C8B-B14F-4D97-AF65-F5344CB8AC3E}">
        <p14:creationId xmlns:p14="http://schemas.microsoft.com/office/powerpoint/2010/main" val="315631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Cannot be</a:t>
            </a:r>
            <a:r>
              <a:rPr lang="en-US" baseline="0" dirty="0" smtClean="0"/>
              <a:t> digested or absorbed – so the body gets rid of it </a:t>
            </a:r>
          </a:p>
          <a:p>
            <a:endParaRPr lang="en-US" baseline="0" dirty="0" smtClean="0"/>
          </a:p>
          <a:p>
            <a:r>
              <a:rPr lang="en-US" baseline="0" dirty="0" smtClean="0"/>
              <a:t>Starch = “the other carbohydrate” on the food label </a:t>
            </a:r>
          </a:p>
          <a:p>
            <a:r>
              <a:rPr lang="en-US" baseline="0" dirty="0" smtClean="0"/>
              <a:t>Fruits = apples, </a:t>
            </a:r>
            <a:r>
              <a:rPr lang="en-US" baseline="0" dirty="0" err="1" smtClean="0"/>
              <a:t>organes</a:t>
            </a:r>
            <a:r>
              <a:rPr lang="en-US" baseline="0" dirty="0" smtClean="0"/>
              <a:t>, bananas, berries, prunes</a:t>
            </a:r>
          </a:p>
          <a:p>
            <a:r>
              <a:rPr lang="en-US" baseline="0" dirty="0" smtClean="0"/>
              <a:t>Veggies = green peas, broccoli, spinach</a:t>
            </a:r>
          </a:p>
          <a:p>
            <a:endParaRPr lang="en-US" dirty="0" smtClean="0"/>
          </a:p>
          <a:p>
            <a:r>
              <a:rPr lang="en-US" b="1" dirty="0" smtClean="0"/>
              <a:t>Insoluble fiber.</a:t>
            </a:r>
            <a:r>
              <a:rPr lang="en-US" dirty="0" smtClean="0"/>
              <a:t> This type of fiber promotes the movement of material through your digestive system and increases stool bulk, so it can be of benefit to those who struggle with constipation or irregular stools. Whole-wheat flour, wheat bran, nuts and many vegetables are good sources of insoluble fiber.</a:t>
            </a:r>
          </a:p>
          <a:p>
            <a:r>
              <a:rPr lang="en-US" b="1" dirty="0" smtClean="0"/>
              <a:t>Soluble fiber.</a:t>
            </a:r>
            <a:r>
              <a:rPr lang="en-US" dirty="0" smtClean="0"/>
              <a:t> This type of fiber dissolves in water to form a gel-like material. It can help lower blood cholesterol and glucose levels. Soluble fiber is found in oats, peas, beans, apples, citrus fruits, carrots, barley and </a:t>
            </a:r>
            <a:r>
              <a:rPr lang="en-US" dirty="0" err="1" smtClean="0"/>
              <a:t>psyllium</a:t>
            </a:r>
            <a:endParaRPr lang="en-US" dirty="0" smtClean="0"/>
          </a:p>
          <a:p>
            <a:endParaRPr lang="en-US" dirty="0" smtClean="0"/>
          </a:p>
          <a:p>
            <a:pPr lvl="2">
              <a:lnSpc>
                <a:spcPct val="90000"/>
              </a:lnSpc>
            </a:pPr>
            <a:r>
              <a:rPr lang="en-US" sz="1800" dirty="0" smtClean="0"/>
              <a:t>Two forms: soluble and insoluble</a:t>
            </a:r>
          </a:p>
          <a:p>
            <a:pPr lvl="3">
              <a:lnSpc>
                <a:spcPct val="90000"/>
              </a:lnSpc>
            </a:pPr>
            <a:r>
              <a:rPr lang="en-US" sz="1600" dirty="0" smtClean="0"/>
              <a:t>Soluble fiber</a:t>
            </a:r>
          </a:p>
          <a:p>
            <a:pPr lvl="4">
              <a:lnSpc>
                <a:spcPct val="90000"/>
              </a:lnSpc>
            </a:pPr>
            <a:r>
              <a:rPr lang="en-US" sz="1600" dirty="0" smtClean="0"/>
              <a:t>Found in oat bran, dried beans, fruits/vegetables</a:t>
            </a:r>
          </a:p>
          <a:p>
            <a:pPr lvl="4">
              <a:lnSpc>
                <a:spcPct val="90000"/>
              </a:lnSpc>
            </a:pPr>
            <a:r>
              <a:rPr lang="en-US" sz="1600" dirty="0" smtClean="0"/>
              <a:t>Lowers blood cholesterol levels</a:t>
            </a:r>
          </a:p>
          <a:p>
            <a:pPr lvl="3">
              <a:lnSpc>
                <a:spcPct val="90000"/>
              </a:lnSpc>
            </a:pPr>
            <a:r>
              <a:rPr lang="en-US" sz="1600" dirty="0" smtClean="0"/>
              <a:t>Insoluble fiber</a:t>
            </a:r>
          </a:p>
          <a:p>
            <a:pPr lvl="4">
              <a:lnSpc>
                <a:spcPct val="90000"/>
              </a:lnSpc>
            </a:pPr>
            <a:r>
              <a:rPr lang="en-US" sz="1600" dirty="0" smtClean="0"/>
              <a:t>Found in bran, whole-grains, fruits/vegetables</a:t>
            </a:r>
          </a:p>
          <a:p>
            <a:pPr lvl="4">
              <a:lnSpc>
                <a:spcPct val="90000"/>
              </a:lnSpc>
            </a:pPr>
            <a:r>
              <a:rPr lang="en-US" sz="1600" dirty="0" smtClean="0"/>
              <a:t>Aids digestion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8</a:t>
            </a:fld>
            <a:endParaRPr lang="en-US"/>
          </a:p>
        </p:txBody>
      </p:sp>
    </p:spTree>
    <p:extLst>
      <p:ext uri="{BB962C8B-B14F-4D97-AF65-F5344CB8AC3E}">
        <p14:creationId xmlns:p14="http://schemas.microsoft.com/office/powerpoint/2010/main" val="196419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fats that a person has eaten aren’t burned as energy</a:t>
            </a:r>
            <a:r>
              <a:rPr lang="en-US" baseline="0" dirty="0" smtClean="0"/>
              <a:t> or used as building blocks, they are stored by the body in fat cells. This the body’s way of thinking ahead…by saving fat for future use. It plans for times when good might be scarce </a:t>
            </a:r>
          </a:p>
          <a:p>
            <a:endParaRPr lang="en-US" baseline="0" dirty="0" smtClean="0"/>
          </a:p>
          <a:p>
            <a:r>
              <a:rPr lang="en-US" baseline="0" dirty="0" smtClean="0"/>
              <a:t>**We all require a certain amount of fat and calories in our diets to fuel our growth and activities. </a:t>
            </a:r>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10</a:t>
            </a:fld>
            <a:endParaRPr lang="en-US"/>
          </a:p>
        </p:txBody>
      </p:sp>
    </p:spTree>
    <p:extLst>
      <p:ext uri="{BB962C8B-B14F-4D97-AF65-F5344CB8AC3E}">
        <p14:creationId xmlns:p14="http://schemas.microsoft.com/office/powerpoint/2010/main" val="220085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 milligrams of cholesterol a day and you consume about 150-250  </a:t>
            </a:r>
            <a:r>
              <a:rPr lang="en-US" dirty="0" err="1" smtClean="0"/>
              <a:t>miligrams</a:t>
            </a:r>
            <a:r>
              <a:rPr lang="en-US" dirty="0" smtClean="0"/>
              <a:t> in the foods you eat </a:t>
            </a:r>
          </a:p>
          <a:p>
            <a:r>
              <a:rPr lang="en-US" dirty="0" smtClean="0"/>
              <a:t>Don’t need to eat more because</a:t>
            </a:r>
            <a:r>
              <a:rPr lang="en-US" baseline="0" dirty="0" smtClean="0"/>
              <a:t> our body makes enough for us </a:t>
            </a:r>
            <a:endParaRPr lang="en-US" dirty="0" smtClean="0"/>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ndara" pitchFamily="34" charset="0"/>
              </a:rPr>
              <a:t>removes cholesterol from the blood vessels and carries it back to the liver ,</a:t>
            </a:r>
            <a:r>
              <a:rPr lang="en-US" baseline="0" dirty="0" smtClean="0">
                <a:latin typeface="Candara" pitchFamily="34" charset="0"/>
              </a:rPr>
              <a:t> where it can be processed and sent out of the body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Candara"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Candara" pitchFamily="34" charset="0"/>
              </a:rPr>
              <a:t>Exercise helps increase </a:t>
            </a:r>
            <a:r>
              <a:rPr lang="en-US" baseline="0" dirty="0" err="1" smtClean="0">
                <a:latin typeface="Candara" pitchFamily="34" charset="0"/>
              </a:rPr>
              <a:t>hdl</a:t>
            </a:r>
            <a:r>
              <a:rPr lang="en-US" baseline="0" dirty="0" smtClean="0">
                <a:latin typeface="Candara" pitchFamily="34" charset="0"/>
              </a:rPr>
              <a:t> to remove its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Candara" pitchFamily="34" charset="0"/>
              </a:rPr>
              <a:t>Ldl</a:t>
            </a:r>
            <a:r>
              <a:rPr lang="en-US" baseline="0" dirty="0" smtClean="0">
                <a:latin typeface="Candara" pitchFamily="34" charset="0"/>
              </a:rPr>
              <a:t> = too much cholesterol in body </a:t>
            </a:r>
            <a:endParaRPr lang="en-US" dirty="0" smtClean="0">
              <a:latin typeface="Candara" pitchFamily="34" charset="0"/>
            </a:endParaRPr>
          </a:p>
          <a:p>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11</a:t>
            </a:fld>
            <a:endParaRPr lang="en-US"/>
          </a:p>
        </p:txBody>
      </p:sp>
    </p:spTree>
    <p:extLst>
      <p:ext uri="{BB962C8B-B14F-4D97-AF65-F5344CB8AC3E}">
        <p14:creationId xmlns:p14="http://schemas.microsoft.com/office/powerpoint/2010/main" val="238723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ndara" pitchFamily="34" charset="0"/>
              </a:rPr>
              <a:t>Sources: milk, meat, vegetables, breads and starches </a:t>
            </a:r>
          </a:p>
          <a:p>
            <a:r>
              <a:rPr lang="en-US" dirty="0" smtClean="0"/>
              <a:t>Meat</a:t>
            </a:r>
            <a:r>
              <a:rPr lang="en-US" baseline="0" dirty="0" smtClean="0"/>
              <a:t> group is good source of protein </a:t>
            </a:r>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12</a:t>
            </a:fld>
            <a:endParaRPr lang="en-US"/>
          </a:p>
        </p:txBody>
      </p:sp>
    </p:spTree>
    <p:extLst>
      <p:ext uri="{BB962C8B-B14F-4D97-AF65-F5344CB8AC3E}">
        <p14:creationId xmlns:p14="http://schemas.microsoft.com/office/powerpoint/2010/main" val="178387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BE PROVIDED BY</a:t>
            </a:r>
            <a:r>
              <a:rPr lang="en-US" baseline="0" dirty="0" smtClean="0"/>
              <a:t> FOOD </a:t>
            </a:r>
            <a:endParaRPr lang="en-US" dirty="0" smtClean="0"/>
          </a:p>
          <a:p>
            <a:endParaRPr lang="en-US" dirty="0" smtClean="0"/>
          </a:p>
          <a:p>
            <a:r>
              <a:rPr lang="en-US" dirty="0" smtClean="0"/>
              <a:t>Made of amino acids </a:t>
            </a:r>
          </a:p>
          <a:p>
            <a:r>
              <a:rPr lang="en-US" baseline="0" dirty="0" smtClean="0"/>
              <a:t>   - 9 essential amino acids </a:t>
            </a:r>
          </a:p>
          <a:p>
            <a:r>
              <a:rPr lang="en-US" baseline="0" dirty="0" smtClean="0"/>
              <a:t>          - must come from diet, complete proteins contain all 9 essential </a:t>
            </a:r>
            <a:r>
              <a:rPr lang="en-US" baseline="0" dirty="0" err="1" smtClean="0"/>
              <a:t>aminos</a:t>
            </a:r>
            <a:r>
              <a:rPr lang="en-US" baseline="0" dirty="0" smtClean="0"/>
              <a:t> *meat sources and soy bean products)</a:t>
            </a:r>
          </a:p>
          <a:p>
            <a:endParaRPr lang="en-US" baseline="0" dirty="0" smtClean="0"/>
          </a:p>
          <a:p>
            <a:r>
              <a:rPr lang="en-US" baseline="0" dirty="0" smtClean="0"/>
              <a:t>- Incomplete proteins (plant sources) can be combined to provide all essential amino acids </a:t>
            </a:r>
          </a:p>
        </p:txBody>
      </p:sp>
      <p:sp>
        <p:nvSpPr>
          <p:cNvPr id="4" name="Slide Number Placeholder 3"/>
          <p:cNvSpPr>
            <a:spLocks noGrp="1"/>
          </p:cNvSpPr>
          <p:nvPr>
            <p:ph type="sldNum" sz="quarter" idx="10"/>
          </p:nvPr>
        </p:nvSpPr>
        <p:spPr/>
        <p:txBody>
          <a:bodyPr/>
          <a:lstStyle/>
          <a:p>
            <a:fld id="{F3DCD4F2-CF65-4C61-AC6D-F88A15FA3A4F}" type="slidenum">
              <a:rPr lang="en-US" smtClean="0"/>
              <a:pPr/>
              <a:t>13</a:t>
            </a:fld>
            <a:endParaRPr lang="en-US"/>
          </a:p>
        </p:txBody>
      </p:sp>
    </p:spTree>
    <p:extLst>
      <p:ext uri="{BB962C8B-B14F-4D97-AF65-F5344CB8AC3E}">
        <p14:creationId xmlns:p14="http://schemas.microsoft.com/office/powerpoint/2010/main" val="237249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Inorganic</a:t>
            </a:r>
            <a:r>
              <a:rPr lang="en-US" baseline="0" dirty="0" smtClean="0"/>
              <a:t> substances that body cannot </a:t>
            </a:r>
            <a:r>
              <a:rPr lang="en-US" baseline="0" dirty="0" err="1" smtClean="0"/>
              <a:t>manuafature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3DCD4F2-CF65-4C61-AC6D-F88A15FA3A4F}" type="slidenum">
              <a:rPr lang="en-US" smtClean="0"/>
              <a:pPr/>
              <a:t>14</a:t>
            </a:fld>
            <a:endParaRPr lang="en-US"/>
          </a:p>
        </p:txBody>
      </p:sp>
    </p:spTree>
    <p:extLst>
      <p:ext uri="{BB962C8B-B14F-4D97-AF65-F5344CB8AC3E}">
        <p14:creationId xmlns:p14="http://schemas.microsoft.com/office/powerpoint/2010/main" val="78631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0C2FFB-6776-43B3-BA8D-44AE3B8895C1}"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7B49A-7D6F-468D-AD48-B2125161A4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C2FFB-6776-43B3-BA8D-44AE3B8895C1}"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7B49A-7D6F-468D-AD48-B2125161A4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50C2FFB-6776-43B3-BA8D-44AE3B8895C1}"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7B49A-7D6F-468D-AD48-B2125161A481}"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C2FFB-6776-43B3-BA8D-44AE3B8895C1}"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7B49A-7D6F-468D-AD48-B2125161A481}"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0C2FFB-6776-43B3-BA8D-44AE3B8895C1}"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7B49A-7D6F-468D-AD48-B2125161A4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50C2FFB-6776-43B3-BA8D-44AE3B8895C1}"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7B49A-7D6F-468D-AD48-B2125161A481}"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0C2FFB-6776-43B3-BA8D-44AE3B8895C1}" type="datetimeFigureOut">
              <a:rPr lang="en-US" smtClean="0"/>
              <a:pPr/>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7B49A-7D6F-468D-AD48-B2125161A4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0C2FFB-6776-43B3-BA8D-44AE3B8895C1}" type="datetimeFigureOut">
              <a:rPr lang="en-US" smtClean="0"/>
              <a:pPr/>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7B49A-7D6F-468D-AD48-B2125161A4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50C2FFB-6776-43B3-BA8D-44AE3B8895C1}" type="datetimeFigureOut">
              <a:rPr lang="en-US" smtClean="0"/>
              <a:pPr/>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7B49A-7D6F-468D-AD48-B2125161A4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0C2FFB-6776-43B3-BA8D-44AE3B8895C1}"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7B49A-7D6F-468D-AD48-B2125161A481}"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C2FFB-6776-43B3-BA8D-44AE3B8895C1}"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7B49A-7D6F-468D-AD48-B2125161A481}"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50C2FFB-6776-43B3-BA8D-44AE3B8895C1}" type="datetimeFigureOut">
              <a:rPr lang="en-US" smtClean="0"/>
              <a:pPr/>
              <a:t>1/14/2016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A17B49A-7D6F-468D-AD48-B2125161A481}"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consumerreports.org/cro/magazine/2014/10/why-eating-the-right-breakfast-is-so-important/index.htm"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hyperlink" Target="https://www.youtube.com/watch?v=rgaqwFPU7cc&amp;list=WL&amp;index=23" TargetMode="Externa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gif"/><Relationship Id="rId4" Type="http://schemas.openxmlformats.org/officeDocument/2006/relationships/hyperlink" Target="https://www.youtube.com/watch?v=KMGUmcveQeg&amp;list=WL&amp;index=12" TargetMode="External"/><Relationship Id="rId9" Type="http://schemas.openxmlformats.org/officeDocument/2006/relationships/image" Target="../media/image12.jpe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youtube.com/watch?v=-ZzBUbwxfL0&amp;safety_mode=true&amp;persist_safety_mode=1" TargetMode="External"/><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hyperlink" Target="https://www.youtube.com/watch?v=KMGUmcveQeg&amp;list=WL&amp;index=12" TargetMode="External"/><Relationship Id="rId10" Type="http://schemas.openxmlformats.org/officeDocument/2006/relationships/image" Target="../media/image23.png"/><Relationship Id="rId4" Type="http://schemas.openxmlformats.org/officeDocument/2006/relationships/hyperlink" Target="https://www.youtube.com/watch?v=rgaqwFPU7cc&amp;list=WL&amp;index=23" TargetMode="External"/><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nmhAWCR8n3g" TargetMode="External"/><Relationship Id="rId1" Type="http://schemas.openxmlformats.org/officeDocument/2006/relationships/slideLayout" Target="../slideLayouts/slideLayout9.xml"/><Relationship Id="rId4" Type="http://schemas.openxmlformats.org/officeDocument/2006/relationships/hyperlink" Target="http://health.gov/dietaryguidelines/2015/guidelines/executive-summary/"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health.gov/dietaryguidelines/2015/guidelines/chapter-1/key-recommendation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health.gov/dietaryguidelines/2015/guidelines/chapter-1/key-recommendation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A6QnCdc6LkY&amp;list=WL&amp;index=21" TargetMode="External"/><Relationship Id="rId1" Type="http://schemas.openxmlformats.org/officeDocument/2006/relationships/slideLayout" Target="../slideLayouts/slideLayout2.xml"/><Relationship Id="rId4" Type="http://schemas.openxmlformats.org/officeDocument/2006/relationships/hyperlink" Target="https://www.youtube.com/watch?v=7yQmXWuH10g&amp;index=21&amp;list=W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VKs0oEIVOck&amp;index=24&amp;list=W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Gerleve\AppData\Local\Microsoft\Windows\Temporary Internet Files\Content.IE5\TX92TL63\MP90041170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49" b="13337"/>
          <a:stretch/>
        </p:blipFill>
        <p:spPr bwMode="auto">
          <a:xfrm>
            <a:off x="0" y="228600"/>
            <a:ext cx="9144000" cy="3722915"/>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90600" y="3940629"/>
            <a:ext cx="7696200" cy="1470025"/>
          </a:xfrm>
        </p:spPr>
        <p:txBody>
          <a:bodyPr>
            <a:noAutofit/>
          </a:bodyPr>
          <a:lstStyle/>
          <a:p>
            <a:r>
              <a:rPr lang="en-US" sz="6000" b="1" dirty="0" smtClean="0">
                <a:solidFill>
                  <a:schemeClr val="accent1">
                    <a:lumMod val="75000"/>
                  </a:schemeClr>
                </a:solidFill>
                <a:latin typeface="Candara" pitchFamily="34" charset="0"/>
              </a:rPr>
              <a:t>All About Nutrition </a:t>
            </a:r>
            <a:endParaRPr lang="en-US" sz="6000" b="1" dirty="0">
              <a:solidFill>
                <a:schemeClr val="accent1">
                  <a:lumMod val="75000"/>
                </a:schemeClr>
              </a:solidFill>
              <a:latin typeface="Candara" pitchFamily="34" charset="0"/>
            </a:endParaRPr>
          </a:p>
        </p:txBody>
      </p:sp>
      <p:sp>
        <p:nvSpPr>
          <p:cNvPr id="3" name="Subtitle 2"/>
          <p:cNvSpPr>
            <a:spLocks noGrp="1"/>
          </p:cNvSpPr>
          <p:nvPr>
            <p:ph type="subTitle" idx="1"/>
          </p:nvPr>
        </p:nvSpPr>
        <p:spPr>
          <a:xfrm>
            <a:off x="1387928" y="5029200"/>
            <a:ext cx="6400800" cy="609600"/>
          </a:xfrm>
        </p:spPr>
        <p:txBody>
          <a:bodyPr/>
          <a:lstStyle/>
          <a:p>
            <a:endParaRPr lang="en-US" b="1" dirty="0">
              <a:solidFill>
                <a:schemeClr val="accent1">
                  <a:lumMod val="75000"/>
                </a:schemeClr>
              </a:solidFill>
              <a:latin typeface="Candara" pitchFamily="34" charset="0"/>
            </a:endParaRPr>
          </a:p>
        </p:txBody>
      </p:sp>
    </p:spTree>
    <p:extLst>
      <p:ext uri="{BB962C8B-B14F-4D97-AF65-F5344CB8AC3E}">
        <p14:creationId xmlns:p14="http://schemas.microsoft.com/office/powerpoint/2010/main" val="2513294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p:spPr>
        <p:txBody>
          <a:bodyPr>
            <a:normAutofit/>
          </a:bodyPr>
          <a:lstStyle/>
          <a:p>
            <a:r>
              <a:rPr lang="en-US" b="1" dirty="0" smtClean="0">
                <a:latin typeface="Candara" pitchFamily="34" charset="0"/>
              </a:rPr>
              <a:t>Function</a:t>
            </a:r>
            <a:r>
              <a:rPr lang="en-US" dirty="0" smtClean="0">
                <a:latin typeface="Candara" pitchFamily="34" charset="0"/>
              </a:rPr>
              <a:t>: provides fuel, insulation, shock absorption, hormone regulation </a:t>
            </a:r>
          </a:p>
          <a:p>
            <a:pPr lvl="1"/>
            <a:r>
              <a:rPr lang="en-US" dirty="0" smtClean="0">
                <a:latin typeface="Candara" pitchFamily="34" charset="0"/>
              </a:rPr>
              <a:t>Feeling of fullness or satisfaction after eating</a:t>
            </a:r>
          </a:p>
          <a:p>
            <a:pPr lvl="1"/>
            <a:r>
              <a:rPr lang="en-US" dirty="0" smtClean="0">
                <a:latin typeface="Candara" pitchFamily="34" charset="0"/>
              </a:rPr>
              <a:t>Provides 9 calories (kcals) per gram</a:t>
            </a:r>
          </a:p>
          <a:p>
            <a:pPr lvl="1"/>
            <a:r>
              <a:rPr lang="en-US" smtClean="0">
                <a:latin typeface="Candara" pitchFamily="34" charset="0"/>
              </a:rPr>
              <a:t>20-35% </a:t>
            </a:r>
            <a:r>
              <a:rPr lang="en-US" dirty="0" smtClean="0">
                <a:latin typeface="Candara" pitchFamily="34" charset="0"/>
              </a:rPr>
              <a:t>or less of daily calories </a:t>
            </a:r>
          </a:p>
          <a:p>
            <a:endParaRPr lang="en-US" dirty="0" smtClean="0">
              <a:latin typeface="Candara" pitchFamily="34" charset="0"/>
            </a:endParaRPr>
          </a:p>
          <a:p>
            <a:r>
              <a:rPr lang="en-US" dirty="0" smtClean="0">
                <a:latin typeface="Candara" pitchFamily="34" charset="0"/>
              </a:rPr>
              <a:t>Saturated – animal sources </a:t>
            </a:r>
          </a:p>
          <a:p>
            <a:pPr lvl="1"/>
            <a:r>
              <a:rPr lang="en-US" dirty="0" smtClean="0">
                <a:latin typeface="Candara" pitchFamily="34" charset="0"/>
              </a:rPr>
              <a:t>Fats that are solid and room temperature </a:t>
            </a:r>
          </a:p>
          <a:p>
            <a:r>
              <a:rPr lang="en-US" dirty="0" smtClean="0">
                <a:latin typeface="Candara" pitchFamily="34" charset="0"/>
              </a:rPr>
              <a:t>Unsaturated – plant sources </a:t>
            </a:r>
          </a:p>
          <a:p>
            <a:pPr lvl="1"/>
            <a:r>
              <a:rPr lang="en-US" dirty="0" smtClean="0">
                <a:latin typeface="Candara" pitchFamily="34" charset="0"/>
              </a:rPr>
              <a:t>Fats that remain liquid at room temperature</a:t>
            </a:r>
          </a:p>
        </p:txBody>
      </p:sp>
      <p:sp>
        <p:nvSpPr>
          <p:cNvPr id="2" name="Title 1"/>
          <p:cNvSpPr>
            <a:spLocks noGrp="1"/>
          </p:cNvSpPr>
          <p:nvPr>
            <p:ph type="title"/>
          </p:nvPr>
        </p:nvSpPr>
        <p:spPr/>
        <p:txBody>
          <a:bodyPr/>
          <a:lstStyle/>
          <a:p>
            <a:r>
              <a:rPr lang="en-US" b="1" dirty="0" smtClean="0">
                <a:solidFill>
                  <a:schemeClr val="accent3"/>
                </a:solidFill>
                <a:latin typeface="Candara" pitchFamily="34" charset="0"/>
              </a:rPr>
              <a:t>Fat (Lipids)</a:t>
            </a:r>
            <a:endParaRPr lang="en-US" b="1" dirty="0">
              <a:solidFill>
                <a:schemeClr val="accent3"/>
              </a:solidFill>
              <a:latin typeface="Candara" pitchFamily="34" charset="0"/>
            </a:endParaRPr>
          </a:p>
        </p:txBody>
      </p:sp>
      <p:sp>
        <p:nvSpPr>
          <p:cNvPr id="4" name="Oval 3"/>
          <p:cNvSpPr/>
          <p:nvPr/>
        </p:nvSpPr>
        <p:spPr>
          <a:xfrm>
            <a:off x="2743200" y="304800"/>
            <a:ext cx="3581400" cy="1143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75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smtClean="0">
                <a:latin typeface="Candara" pitchFamily="34" charset="0"/>
              </a:rPr>
              <a:t>Cholesterol</a:t>
            </a:r>
            <a:r>
              <a:rPr lang="en-US" dirty="0" smtClean="0">
                <a:latin typeface="Candara" pitchFamily="34" charset="0"/>
              </a:rPr>
              <a:t>: waxy substance produced by liver that helps digest fat</a:t>
            </a:r>
          </a:p>
          <a:p>
            <a:pPr lvl="1"/>
            <a:r>
              <a:rPr lang="en-US" dirty="0" smtClean="0">
                <a:latin typeface="Candara" pitchFamily="34" charset="0"/>
              </a:rPr>
              <a:t>Produced by liver</a:t>
            </a:r>
          </a:p>
          <a:p>
            <a:pPr lvl="1"/>
            <a:r>
              <a:rPr lang="en-US" dirty="0" smtClean="0">
                <a:latin typeface="Candara" pitchFamily="34" charset="0"/>
              </a:rPr>
              <a:t>Found in animal sources (dietary cholesterol) </a:t>
            </a:r>
          </a:p>
          <a:p>
            <a:pPr marL="457200" lvl="1" indent="0">
              <a:buNone/>
            </a:pPr>
            <a:endParaRPr lang="en-US" dirty="0" smtClean="0">
              <a:latin typeface="Candara" pitchFamily="34" charset="0"/>
            </a:endParaRPr>
          </a:p>
          <a:p>
            <a:pPr lvl="1"/>
            <a:r>
              <a:rPr lang="en-US" b="1" dirty="0" smtClean="0">
                <a:latin typeface="Candara" pitchFamily="34" charset="0"/>
              </a:rPr>
              <a:t>HDL</a:t>
            </a:r>
            <a:r>
              <a:rPr lang="en-US" dirty="0" smtClean="0">
                <a:latin typeface="Candara" pitchFamily="34" charset="0"/>
              </a:rPr>
              <a:t>: removes cholesterol from the blood vessels and carries it back to the liver </a:t>
            </a:r>
          </a:p>
          <a:p>
            <a:pPr lvl="1"/>
            <a:r>
              <a:rPr lang="en-US" b="1" dirty="0" smtClean="0">
                <a:latin typeface="Candara" pitchFamily="34" charset="0"/>
              </a:rPr>
              <a:t>LDL</a:t>
            </a:r>
            <a:r>
              <a:rPr lang="en-US" dirty="0" smtClean="0">
                <a:latin typeface="Candara" pitchFamily="34" charset="0"/>
              </a:rPr>
              <a:t>: clogs the blood vessels, keeping blood from flowing </a:t>
            </a:r>
          </a:p>
        </p:txBody>
      </p:sp>
      <p:sp>
        <p:nvSpPr>
          <p:cNvPr id="2" name="Title 1"/>
          <p:cNvSpPr>
            <a:spLocks noGrp="1"/>
          </p:cNvSpPr>
          <p:nvPr>
            <p:ph type="title"/>
          </p:nvPr>
        </p:nvSpPr>
        <p:spPr/>
        <p:txBody>
          <a:bodyPr/>
          <a:lstStyle/>
          <a:p>
            <a:r>
              <a:rPr lang="en-US" b="1" dirty="0" smtClean="0">
                <a:solidFill>
                  <a:schemeClr val="accent3"/>
                </a:solidFill>
                <a:latin typeface="Candara" pitchFamily="34" charset="0"/>
              </a:rPr>
              <a:t>Fats: </a:t>
            </a:r>
            <a:r>
              <a:rPr lang="en-US" dirty="0" smtClean="0">
                <a:solidFill>
                  <a:schemeClr val="accent3"/>
                </a:solidFill>
                <a:latin typeface="Candara" pitchFamily="34" charset="0"/>
              </a:rPr>
              <a:t>Cholesterol </a:t>
            </a:r>
            <a:endParaRPr lang="en-US" dirty="0">
              <a:solidFill>
                <a:schemeClr val="accent3"/>
              </a:solidFill>
              <a:latin typeface="Candara" pitchFamily="34" charset="0"/>
            </a:endParaRPr>
          </a:p>
        </p:txBody>
      </p:sp>
    </p:spTree>
    <p:extLst>
      <p:ext uri="{BB962C8B-B14F-4D97-AF65-F5344CB8AC3E}">
        <p14:creationId xmlns:p14="http://schemas.microsoft.com/office/powerpoint/2010/main" val="1152941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rmAutofit/>
          </a:bodyPr>
          <a:lstStyle/>
          <a:p>
            <a:r>
              <a:rPr lang="en-US" b="1" i="1" dirty="0" smtClean="0">
                <a:latin typeface="Candara" pitchFamily="34" charset="0"/>
              </a:rPr>
              <a:t>Function</a:t>
            </a:r>
            <a:r>
              <a:rPr lang="en-US" dirty="0" smtClean="0">
                <a:latin typeface="Candara" pitchFamily="34" charset="0"/>
              </a:rPr>
              <a:t>: component of vital body growth and repair </a:t>
            </a:r>
          </a:p>
          <a:p>
            <a:pPr lvl="1"/>
            <a:r>
              <a:rPr lang="en-US" dirty="0" smtClean="0">
                <a:latin typeface="Candara" pitchFamily="34" charset="0"/>
              </a:rPr>
              <a:t>Tissue growth and maintenance</a:t>
            </a:r>
          </a:p>
          <a:p>
            <a:pPr lvl="1"/>
            <a:r>
              <a:rPr lang="en-US" dirty="0" smtClean="0">
                <a:latin typeface="Candara" pitchFamily="34" charset="0"/>
              </a:rPr>
              <a:t>Transfer and store water at cellular level</a:t>
            </a:r>
          </a:p>
          <a:p>
            <a:pPr lvl="1"/>
            <a:r>
              <a:rPr lang="en-US" dirty="0" smtClean="0">
                <a:latin typeface="Candara" pitchFamily="34" charset="0"/>
              </a:rPr>
              <a:t>Antibodies</a:t>
            </a:r>
          </a:p>
          <a:p>
            <a:pPr lvl="1"/>
            <a:r>
              <a:rPr lang="en-US" dirty="0" smtClean="0">
                <a:latin typeface="Candara" pitchFamily="34" charset="0"/>
              </a:rPr>
              <a:t>Blood clotting </a:t>
            </a:r>
          </a:p>
          <a:p>
            <a:r>
              <a:rPr lang="en-US" dirty="0" smtClean="0">
                <a:latin typeface="Candara" pitchFamily="34" charset="0"/>
              </a:rPr>
              <a:t>10-15% of daily calories </a:t>
            </a:r>
          </a:p>
          <a:p>
            <a:endParaRPr lang="en-US" i="1" dirty="0" smtClean="0">
              <a:latin typeface="Candara" pitchFamily="34" charset="0"/>
            </a:endParaRPr>
          </a:p>
          <a:p>
            <a:r>
              <a:rPr lang="en-US" i="1" dirty="0" smtClean="0">
                <a:latin typeface="Candara" pitchFamily="34" charset="0"/>
              </a:rPr>
              <a:t>Examples</a:t>
            </a:r>
            <a:r>
              <a:rPr lang="en-US" dirty="0" smtClean="0">
                <a:latin typeface="Candara" pitchFamily="34" charset="0"/>
              </a:rPr>
              <a:t>: milk, meat, vegetables, breads and starches</a:t>
            </a:r>
            <a:endParaRPr lang="en-US" dirty="0">
              <a:latin typeface="Candara" pitchFamily="34" charset="0"/>
            </a:endParaRPr>
          </a:p>
          <a:p>
            <a:pPr marL="457200" lvl="1" indent="0">
              <a:buNone/>
            </a:pPr>
            <a:endParaRPr lang="en-US" dirty="0">
              <a:latin typeface="Candara" pitchFamily="34" charset="0"/>
            </a:endParaRPr>
          </a:p>
        </p:txBody>
      </p:sp>
      <p:sp>
        <p:nvSpPr>
          <p:cNvPr id="2" name="Title 1"/>
          <p:cNvSpPr>
            <a:spLocks noGrp="1"/>
          </p:cNvSpPr>
          <p:nvPr>
            <p:ph type="title"/>
          </p:nvPr>
        </p:nvSpPr>
        <p:spPr/>
        <p:txBody>
          <a:bodyPr/>
          <a:lstStyle/>
          <a:p>
            <a:r>
              <a:rPr lang="en-US" sz="5400" b="1" dirty="0" smtClean="0">
                <a:solidFill>
                  <a:schemeClr val="accent2"/>
                </a:solidFill>
                <a:latin typeface="Candara" pitchFamily="34" charset="0"/>
              </a:rPr>
              <a:t>Protein</a:t>
            </a:r>
            <a:r>
              <a:rPr lang="en-US" b="1" dirty="0" smtClean="0">
                <a:solidFill>
                  <a:schemeClr val="accent2"/>
                </a:solidFill>
                <a:latin typeface="Candara" pitchFamily="34" charset="0"/>
              </a:rPr>
              <a:t> </a:t>
            </a:r>
            <a:endParaRPr lang="en-US" b="1" dirty="0">
              <a:solidFill>
                <a:schemeClr val="accent2"/>
              </a:solidFill>
              <a:latin typeface="Candara" pitchFamily="34" charset="0"/>
            </a:endParaRPr>
          </a:p>
        </p:txBody>
      </p:sp>
      <p:sp>
        <p:nvSpPr>
          <p:cNvPr id="4" name="Oval 3"/>
          <p:cNvSpPr/>
          <p:nvPr/>
        </p:nvSpPr>
        <p:spPr>
          <a:xfrm>
            <a:off x="2971800" y="304800"/>
            <a:ext cx="3124200" cy="1143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020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105400"/>
          </a:xfrm>
        </p:spPr>
        <p:txBody>
          <a:bodyPr>
            <a:normAutofit/>
          </a:bodyPr>
          <a:lstStyle/>
          <a:p>
            <a:r>
              <a:rPr lang="en-US" b="1" dirty="0" smtClean="0">
                <a:latin typeface="Candara" pitchFamily="34" charset="0"/>
              </a:rPr>
              <a:t>Essential Amino Acids</a:t>
            </a:r>
            <a:r>
              <a:rPr lang="en-US" dirty="0" smtClean="0">
                <a:latin typeface="Candara" pitchFamily="34" charset="0"/>
              </a:rPr>
              <a:t>: proteins your body cannot create</a:t>
            </a:r>
          </a:p>
          <a:p>
            <a:pPr marL="0" indent="0">
              <a:buNone/>
            </a:pPr>
            <a:endParaRPr lang="en-US" sz="2000" dirty="0" smtClean="0">
              <a:latin typeface="Candara" pitchFamily="34" charset="0"/>
            </a:endParaRPr>
          </a:p>
          <a:p>
            <a:r>
              <a:rPr lang="en-US" i="1" dirty="0" smtClean="0">
                <a:latin typeface="Candara" pitchFamily="34" charset="0"/>
              </a:rPr>
              <a:t>Complete</a:t>
            </a:r>
            <a:r>
              <a:rPr lang="en-US" dirty="0" smtClean="0">
                <a:latin typeface="Candara" pitchFamily="34" charset="0"/>
              </a:rPr>
              <a:t> </a:t>
            </a:r>
            <a:r>
              <a:rPr lang="en-US" dirty="0">
                <a:latin typeface="Candara" pitchFamily="34" charset="0"/>
              </a:rPr>
              <a:t>– animal sources </a:t>
            </a:r>
          </a:p>
          <a:p>
            <a:pPr lvl="1"/>
            <a:r>
              <a:rPr lang="en-US" dirty="0">
                <a:latin typeface="Candara" pitchFamily="34" charset="0"/>
              </a:rPr>
              <a:t>Provides all essential amino </a:t>
            </a:r>
            <a:r>
              <a:rPr lang="en-US" dirty="0" smtClean="0">
                <a:latin typeface="Candara" pitchFamily="34" charset="0"/>
              </a:rPr>
              <a:t>acids</a:t>
            </a:r>
          </a:p>
          <a:p>
            <a:pPr lvl="1"/>
            <a:r>
              <a:rPr lang="en-US" i="1" dirty="0" smtClean="0">
                <a:latin typeface="Candara" pitchFamily="34" charset="0"/>
              </a:rPr>
              <a:t>Examples</a:t>
            </a:r>
            <a:r>
              <a:rPr lang="en-US" dirty="0" smtClean="0">
                <a:latin typeface="Candara" pitchFamily="34" charset="0"/>
              </a:rPr>
              <a:t>: Meat sources (beef, pork, fish) </a:t>
            </a:r>
            <a:endParaRPr lang="en-US" dirty="0">
              <a:latin typeface="Candara" pitchFamily="34" charset="0"/>
            </a:endParaRPr>
          </a:p>
          <a:p>
            <a:pPr marL="457200" lvl="1" indent="0">
              <a:buNone/>
            </a:pPr>
            <a:endParaRPr lang="en-US" sz="2000" dirty="0">
              <a:latin typeface="Candara" pitchFamily="34" charset="0"/>
            </a:endParaRPr>
          </a:p>
          <a:p>
            <a:r>
              <a:rPr lang="en-US" i="1" dirty="0">
                <a:latin typeface="Candara" pitchFamily="34" charset="0"/>
              </a:rPr>
              <a:t>Incomplete</a:t>
            </a:r>
            <a:r>
              <a:rPr lang="en-US" dirty="0">
                <a:latin typeface="Candara" pitchFamily="34" charset="0"/>
              </a:rPr>
              <a:t> – plant sources  </a:t>
            </a:r>
          </a:p>
          <a:p>
            <a:pPr lvl="1"/>
            <a:r>
              <a:rPr lang="en-US" dirty="0">
                <a:latin typeface="Candara" pitchFamily="34" charset="0"/>
              </a:rPr>
              <a:t>Missing one or more essential amino acids </a:t>
            </a:r>
            <a:endParaRPr lang="en-US" dirty="0" smtClean="0">
              <a:latin typeface="Candara" pitchFamily="34" charset="0"/>
            </a:endParaRPr>
          </a:p>
          <a:p>
            <a:pPr lvl="1"/>
            <a:r>
              <a:rPr lang="en-US" i="1" dirty="0" smtClean="0">
                <a:latin typeface="Candara" pitchFamily="34" charset="0"/>
              </a:rPr>
              <a:t>Examples</a:t>
            </a:r>
            <a:r>
              <a:rPr lang="en-US" dirty="0" smtClean="0">
                <a:latin typeface="Candara" pitchFamily="34" charset="0"/>
              </a:rPr>
              <a:t>: Vegetables, breads, and milk </a:t>
            </a:r>
            <a:endParaRPr lang="en-US" dirty="0">
              <a:latin typeface="Candara" pitchFamily="34" charset="0"/>
            </a:endParaRPr>
          </a:p>
        </p:txBody>
      </p:sp>
      <p:sp>
        <p:nvSpPr>
          <p:cNvPr id="2" name="Title 1"/>
          <p:cNvSpPr>
            <a:spLocks noGrp="1"/>
          </p:cNvSpPr>
          <p:nvPr>
            <p:ph type="title"/>
          </p:nvPr>
        </p:nvSpPr>
        <p:spPr/>
        <p:txBody>
          <a:bodyPr>
            <a:normAutofit fontScale="90000"/>
          </a:bodyPr>
          <a:lstStyle/>
          <a:p>
            <a:r>
              <a:rPr lang="en-US" sz="4800" b="1" dirty="0" smtClean="0">
                <a:solidFill>
                  <a:schemeClr val="accent2"/>
                </a:solidFill>
                <a:latin typeface="Candara" pitchFamily="34" charset="0"/>
              </a:rPr>
              <a:t>Protein: </a:t>
            </a:r>
            <a:r>
              <a:rPr lang="en-US" sz="4800" dirty="0" smtClean="0">
                <a:solidFill>
                  <a:schemeClr val="accent2"/>
                </a:solidFill>
                <a:latin typeface="Candara" pitchFamily="34" charset="0"/>
              </a:rPr>
              <a:t>Incomplete &amp; Complete</a:t>
            </a:r>
            <a:endParaRPr lang="en-US" sz="4800" dirty="0">
              <a:solidFill>
                <a:schemeClr val="accent2"/>
              </a:solidFill>
              <a:latin typeface="Candara" pitchFamily="34" charset="0"/>
            </a:endParaRPr>
          </a:p>
        </p:txBody>
      </p:sp>
    </p:spTree>
    <p:extLst>
      <p:ext uri="{BB962C8B-B14F-4D97-AF65-F5344CB8AC3E}">
        <p14:creationId xmlns:p14="http://schemas.microsoft.com/office/powerpoint/2010/main" val="3259491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i="1" dirty="0" smtClean="0">
                <a:latin typeface="Candara" pitchFamily="34" charset="0"/>
              </a:rPr>
              <a:t>Function</a:t>
            </a:r>
            <a:r>
              <a:rPr lang="en-US" dirty="0" smtClean="0">
                <a:latin typeface="Candara" pitchFamily="34" charset="0"/>
              </a:rPr>
              <a:t>: inorganic elements that aid the body’s processes </a:t>
            </a:r>
          </a:p>
          <a:p>
            <a:pPr lvl="1"/>
            <a:r>
              <a:rPr lang="en-US" dirty="0" smtClean="0">
                <a:latin typeface="Candara" pitchFamily="34" charset="0"/>
              </a:rPr>
              <a:t>Aid absorption of vitamins</a:t>
            </a:r>
          </a:p>
          <a:p>
            <a:pPr lvl="1"/>
            <a:r>
              <a:rPr lang="en-US" dirty="0" smtClean="0">
                <a:latin typeface="Candara" pitchFamily="34" charset="0"/>
              </a:rPr>
              <a:t>Healthy bones and teeth </a:t>
            </a:r>
          </a:p>
          <a:p>
            <a:pPr lvl="1"/>
            <a:r>
              <a:rPr lang="en-US" dirty="0" smtClean="0">
                <a:latin typeface="Candara" pitchFamily="34" charset="0"/>
              </a:rPr>
              <a:t>Muscle contraction </a:t>
            </a:r>
            <a:endParaRPr lang="en-US" dirty="0">
              <a:latin typeface="Candara" pitchFamily="34" charset="0"/>
            </a:endParaRPr>
          </a:p>
          <a:p>
            <a:pPr lvl="1"/>
            <a:r>
              <a:rPr lang="en-US" dirty="0" smtClean="0">
                <a:latin typeface="Candara" pitchFamily="34" charset="0"/>
              </a:rPr>
              <a:t>Readily excreted  (water soluble)</a:t>
            </a:r>
          </a:p>
          <a:p>
            <a:pPr lvl="1"/>
            <a:endParaRPr lang="en-US" dirty="0" smtClean="0">
              <a:latin typeface="Candara" pitchFamily="34" charset="0"/>
            </a:endParaRPr>
          </a:p>
          <a:p>
            <a:r>
              <a:rPr lang="en-US" b="1" dirty="0" smtClean="0">
                <a:latin typeface="Candara" pitchFamily="34" charset="0"/>
              </a:rPr>
              <a:t>Electrolytes</a:t>
            </a:r>
            <a:r>
              <a:rPr lang="en-US" dirty="0" smtClean="0">
                <a:latin typeface="Candara" pitchFamily="34" charset="0"/>
              </a:rPr>
              <a:t>: help regulate the balance of fluids in the body’s cells and bloodstream </a:t>
            </a:r>
            <a:endParaRPr lang="en-US" dirty="0">
              <a:latin typeface="Candara" pitchFamily="34" charset="0"/>
            </a:endParaRPr>
          </a:p>
          <a:p>
            <a:pPr lvl="1"/>
            <a:endParaRPr lang="en-US" dirty="0" smtClean="0">
              <a:latin typeface="Candara" pitchFamily="34" charset="0"/>
            </a:endParaRPr>
          </a:p>
        </p:txBody>
      </p:sp>
      <p:sp>
        <p:nvSpPr>
          <p:cNvPr id="2" name="Title 1"/>
          <p:cNvSpPr>
            <a:spLocks noGrp="1"/>
          </p:cNvSpPr>
          <p:nvPr>
            <p:ph type="title"/>
          </p:nvPr>
        </p:nvSpPr>
        <p:spPr/>
        <p:txBody>
          <a:bodyPr/>
          <a:lstStyle/>
          <a:p>
            <a:r>
              <a:rPr lang="en-US" sz="5400" b="1" dirty="0" smtClean="0">
                <a:solidFill>
                  <a:schemeClr val="accent4"/>
                </a:solidFill>
                <a:latin typeface="Candara" pitchFamily="34" charset="0"/>
              </a:rPr>
              <a:t>Minerals</a:t>
            </a:r>
            <a:r>
              <a:rPr lang="en-US" b="1" dirty="0" smtClean="0">
                <a:solidFill>
                  <a:schemeClr val="accent4"/>
                </a:solidFill>
                <a:latin typeface="Candara" pitchFamily="34" charset="0"/>
              </a:rPr>
              <a:t> </a:t>
            </a:r>
            <a:endParaRPr lang="en-US" b="1" dirty="0">
              <a:solidFill>
                <a:schemeClr val="accent4"/>
              </a:solidFill>
              <a:latin typeface="Candara" pitchFamily="34" charset="0"/>
            </a:endParaRPr>
          </a:p>
        </p:txBody>
      </p:sp>
      <p:sp>
        <p:nvSpPr>
          <p:cNvPr id="4" name="Oval 3"/>
          <p:cNvSpPr/>
          <p:nvPr/>
        </p:nvSpPr>
        <p:spPr>
          <a:xfrm>
            <a:off x="2743200" y="304800"/>
            <a:ext cx="3581400" cy="1143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164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latin typeface="Candara" pitchFamily="34" charset="0"/>
              </a:rPr>
              <a:t>Calcium</a:t>
            </a:r>
            <a:r>
              <a:rPr lang="en-US" dirty="0">
                <a:latin typeface="Candara" pitchFamily="34" charset="0"/>
              </a:rPr>
              <a:t>: build and maintain strong bones and teeth </a:t>
            </a:r>
          </a:p>
          <a:p>
            <a:pPr lvl="1"/>
            <a:r>
              <a:rPr lang="en-US" i="1" dirty="0">
                <a:latin typeface="Candara" pitchFamily="34" charset="0"/>
              </a:rPr>
              <a:t>Examples</a:t>
            </a:r>
            <a:r>
              <a:rPr lang="en-US" dirty="0">
                <a:latin typeface="Candara" pitchFamily="34" charset="0"/>
              </a:rPr>
              <a:t>: dairy products, </a:t>
            </a:r>
            <a:r>
              <a:rPr lang="en-US" dirty="0" smtClean="0">
                <a:latin typeface="Candara" pitchFamily="34" charset="0"/>
              </a:rPr>
              <a:t>dark-green leafy vegetables (spinach) </a:t>
            </a:r>
          </a:p>
          <a:p>
            <a:pPr marL="457200" lvl="1" indent="0">
              <a:buNone/>
            </a:pPr>
            <a:endParaRPr lang="en-US" dirty="0" smtClean="0">
              <a:latin typeface="Candara" pitchFamily="34" charset="0"/>
            </a:endParaRPr>
          </a:p>
          <a:p>
            <a:r>
              <a:rPr lang="en-US" b="1" dirty="0" smtClean="0">
                <a:latin typeface="Candara" pitchFamily="34" charset="0"/>
              </a:rPr>
              <a:t>Iron</a:t>
            </a:r>
            <a:r>
              <a:rPr lang="en-US" dirty="0" smtClean="0">
                <a:latin typeface="Candara" pitchFamily="34" charset="0"/>
              </a:rPr>
              <a:t>: helps red blood cells carry oxygen, increases immunity </a:t>
            </a:r>
          </a:p>
          <a:p>
            <a:pPr lvl="1"/>
            <a:r>
              <a:rPr lang="en-US" i="1" dirty="0" smtClean="0">
                <a:latin typeface="Candara" pitchFamily="34" charset="0"/>
              </a:rPr>
              <a:t>Examples</a:t>
            </a:r>
            <a:r>
              <a:rPr lang="en-US" dirty="0" smtClean="0">
                <a:latin typeface="Candara" pitchFamily="34" charset="0"/>
              </a:rPr>
              <a:t>: red meat, pork, fish, leafy vegetables</a:t>
            </a:r>
          </a:p>
          <a:p>
            <a:pPr lvl="1"/>
            <a:endParaRPr lang="en-US" dirty="0">
              <a:latin typeface="Candara" pitchFamily="34" charset="0"/>
            </a:endParaRPr>
          </a:p>
          <a:p>
            <a:pPr lvl="1"/>
            <a:endParaRPr lang="en-US" dirty="0">
              <a:latin typeface="Candara" pitchFamily="34" charset="0"/>
            </a:endParaRPr>
          </a:p>
        </p:txBody>
      </p:sp>
      <p:sp>
        <p:nvSpPr>
          <p:cNvPr id="2" name="Title 1"/>
          <p:cNvSpPr>
            <a:spLocks noGrp="1"/>
          </p:cNvSpPr>
          <p:nvPr>
            <p:ph type="title"/>
          </p:nvPr>
        </p:nvSpPr>
        <p:spPr/>
        <p:txBody>
          <a:bodyPr/>
          <a:lstStyle/>
          <a:p>
            <a:r>
              <a:rPr lang="en-US" b="1" dirty="0" smtClean="0">
                <a:solidFill>
                  <a:schemeClr val="accent4"/>
                </a:solidFill>
                <a:latin typeface="Candara" pitchFamily="34" charset="0"/>
              </a:rPr>
              <a:t>Minerals: </a:t>
            </a:r>
            <a:r>
              <a:rPr lang="en-US" dirty="0" smtClean="0">
                <a:solidFill>
                  <a:schemeClr val="accent4"/>
                </a:solidFill>
                <a:latin typeface="Candara" pitchFamily="34" charset="0"/>
              </a:rPr>
              <a:t>Calcium &amp; Iron </a:t>
            </a:r>
            <a:endParaRPr lang="en-US" dirty="0">
              <a:solidFill>
                <a:schemeClr val="accent4"/>
              </a:solidFill>
              <a:latin typeface="Candara" pitchFamily="34" charset="0"/>
            </a:endParaRPr>
          </a:p>
        </p:txBody>
      </p:sp>
    </p:spTree>
    <p:extLst>
      <p:ext uri="{BB962C8B-B14F-4D97-AF65-F5344CB8AC3E}">
        <p14:creationId xmlns:p14="http://schemas.microsoft.com/office/powerpoint/2010/main" val="1718867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Candara" pitchFamily="34" charset="0"/>
              </a:rPr>
              <a:t>Sodium</a:t>
            </a:r>
          </a:p>
          <a:p>
            <a:pPr lvl="1"/>
            <a:r>
              <a:rPr lang="en-US" dirty="0" smtClean="0">
                <a:latin typeface="Candara" pitchFamily="34" charset="0"/>
              </a:rPr>
              <a:t>Regulates amount of water in the body</a:t>
            </a:r>
          </a:p>
          <a:p>
            <a:pPr lvl="1"/>
            <a:r>
              <a:rPr lang="en-US" dirty="0" smtClean="0">
                <a:latin typeface="Candara" pitchFamily="34" charset="0"/>
              </a:rPr>
              <a:t>Regulates blood and body fluids</a:t>
            </a:r>
          </a:p>
          <a:p>
            <a:pPr lvl="1"/>
            <a:r>
              <a:rPr lang="en-US" dirty="0" smtClean="0">
                <a:latin typeface="Candara" pitchFamily="34" charset="0"/>
              </a:rPr>
              <a:t>Only 500-1000 mg needed per day </a:t>
            </a:r>
          </a:p>
          <a:p>
            <a:pPr lvl="2"/>
            <a:r>
              <a:rPr lang="en-US" dirty="0" smtClean="0">
                <a:latin typeface="Candara" pitchFamily="34" charset="0"/>
              </a:rPr>
              <a:t>Average American consumers 6000-12000 mg</a:t>
            </a:r>
          </a:p>
          <a:p>
            <a:pPr lvl="1"/>
            <a:r>
              <a:rPr lang="en-US" dirty="0" smtClean="0">
                <a:latin typeface="Candara" pitchFamily="34" charset="0"/>
              </a:rPr>
              <a:t>Excessive amounts may lead to high blood pressure </a:t>
            </a:r>
            <a:endParaRPr lang="en-US" dirty="0">
              <a:latin typeface="Candara" pitchFamily="34" charset="0"/>
            </a:endParaRPr>
          </a:p>
          <a:p>
            <a:endParaRPr lang="en-US" dirty="0" smtClean="0">
              <a:latin typeface="Candara" pitchFamily="34" charset="0"/>
            </a:endParaRPr>
          </a:p>
          <a:p>
            <a:r>
              <a:rPr lang="en-US" i="1" dirty="0" smtClean="0">
                <a:latin typeface="Candara" pitchFamily="34" charset="0"/>
              </a:rPr>
              <a:t>Examples</a:t>
            </a:r>
            <a:r>
              <a:rPr lang="en-US" dirty="0" smtClean="0">
                <a:latin typeface="Candara" pitchFamily="34" charset="0"/>
              </a:rPr>
              <a:t>: processed foods </a:t>
            </a:r>
            <a:endParaRPr lang="en-US" dirty="0">
              <a:latin typeface="Candara" pitchFamily="34" charset="0"/>
            </a:endParaRPr>
          </a:p>
        </p:txBody>
      </p:sp>
      <p:sp>
        <p:nvSpPr>
          <p:cNvPr id="2" name="Title 1"/>
          <p:cNvSpPr>
            <a:spLocks noGrp="1"/>
          </p:cNvSpPr>
          <p:nvPr>
            <p:ph type="title"/>
          </p:nvPr>
        </p:nvSpPr>
        <p:spPr/>
        <p:txBody>
          <a:bodyPr/>
          <a:lstStyle/>
          <a:p>
            <a:r>
              <a:rPr lang="en-US" b="1" dirty="0" smtClean="0">
                <a:solidFill>
                  <a:schemeClr val="accent4"/>
                </a:solidFill>
                <a:latin typeface="Candara" pitchFamily="34" charset="0"/>
              </a:rPr>
              <a:t>Major Mineral: </a:t>
            </a:r>
            <a:r>
              <a:rPr lang="en-US" dirty="0" smtClean="0">
                <a:solidFill>
                  <a:schemeClr val="accent4"/>
                </a:solidFill>
                <a:latin typeface="Candara" pitchFamily="34" charset="0"/>
              </a:rPr>
              <a:t>Sodium </a:t>
            </a:r>
            <a:endParaRPr lang="en-US" dirty="0">
              <a:solidFill>
                <a:schemeClr val="accent4"/>
              </a:solidFill>
              <a:latin typeface="Candara" pitchFamily="34" charset="0"/>
            </a:endParaRPr>
          </a:p>
        </p:txBody>
      </p:sp>
    </p:spTree>
    <p:extLst>
      <p:ext uri="{BB962C8B-B14F-4D97-AF65-F5344CB8AC3E}">
        <p14:creationId xmlns:p14="http://schemas.microsoft.com/office/powerpoint/2010/main" val="3951791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sz="2800" b="1" i="1" dirty="0" smtClean="0">
                <a:latin typeface="Candara" pitchFamily="34" charset="0"/>
              </a:rPr>
              <a:t>Function</a:t>
            </a:r>
            <a:r>
              <a:rPr lang="en-US" sz="2800" dirty="0" smtClean="0">
                <a:latin typeface="Candara" pitchFamily="34" charset="0"/>
              </a:rPr>
              <a:t>: organic compounds that promote growth and reproduction and help maintain your health</a:t>
            </a:r>
          </a:p>
          <a:p>
            <a:pPr lvl="1"/>
            <a:r>
              <a:rPr lang="en-US" sz="2400" dirty="0" smtClean="0">
                <a:latin typeface="Candara" pitchFamily="34" charset="0"/>
              </a:rPr>
              <a:t>Help maintain nerves and skin </a:t>
            </a:r>
          </a:p>
          <a:p>
            <a:pPr lvl="1"/>
            <a:r>
              <a:rPr lang="en-US" sz="2400" dirty="0" smtClean="0">
                <a:latin typeface="Candara" pitchFamily="34" charset="0"/>
              </a:rPr>
              <a:t>Produce blood cells</a:t>
            </a:r>
          </a:p>
          <a:p>
            <a:pPr lvl="1"/>
            <a:r>
              <a:rPr lang="en-US" sz="2400" dirty="0" smtClean="0">
                <a:latin typeface="Candara" pitchFamily="34" charset="0"/>
              </a:rPr>
              <a:t>Build bones and teeth </a:t>
            </a:r>
          </a:p>
          <a:p>
            <a:pPr lvl="1"/>
            <a:r>
              <a:rPr lang="en-US" sz="2400" dirty="0" smtClean="0">
                <a:latin typeface="Candara" pitchFamily="34" charset="0"/>
              </a:rPr>
              <a:t>Help wounds heal better</a:t>
            </a:r>
          </a:p>
          <a:p>
            <a:pPr lvl="1"/>
            <a:endParaRPr lang="en-US" dirty="0" smtClean="0">
              <a:latin typeface="Candara" pitchFamily="34" charset="0"/>
            </a:endParaRPr>
          </a:p>
          <a:p>
            <a:r>
              <a:rPr lang="en-US" sz="2800" i="1" dirty="0" smtClean="0">
                <a:latin typeface="Candara" pitchFamily="34" charset="0"/>
              </a:rPr>
              <a:t>Fat Soluble </a:t>
            </a:r>
            <a:r>
              <a:rPr lang="en-US" sz="2800" dirty="0" smtClean="0">
                <a:latin typeface="Candara" pitchFamily="34" charset="0"/>
              </a:rPr>
              <a:t>- - stored in the body </a:t>
            </a:r>
          </a:p>
          <a:p>
            <a:pPr lvl="1"/>
            <a:r>
              <a:rPr lang="en-US" sz="2400" dirty="0">
                <a:latin typeface="Candara" pitchFamily="34" charset="0"/>
              </a:rPr>
              <a:t>Vitamins: A, D, E, </a:t>
            </a:r>
            <a:r>
              <a:rPr lang="en-US" sz="2400" dirty="0" smtClean="0">
                <a:latin typeface="Candara" pitchFamily="34" charset="0"/>
              </a:rPr>
              <a:t>K</a:t>
            </a:r>
            <a:endParaRPr lang="en-US" sz="2400" dirty="0">
              <a:latin typeface="Candara" pitchFamily="34" charset="0"/>
              <a:sym typeface="Wingdings" pitchFamily="2" charset="2"/>
            </a:endParaRPr>
          </a:p>
          <a:p>
            <a:r>
              <a:rPr lang="en-US" sz="2800" i="1" dirty="0" smtClean="0">
                <a:latin typeface="Candara" pitchFamily="34" charset="0"/>
                <a:sym typeface="Wingdings" pitchFamily="2" charset="2"/>
              </a:rPr>
              <a:t>Water Soluble </a:t>
            </a:r>
            <a:r>
              <a:rPr lang="en-US" sz="2800" dirty="0" smtClean="0">
                <a:latin typeface="Candara" pitchFamily="34" charset="0"/>
                <a:sym typeface="Wingdings" pitchFamily="2" charset="2"/>
              </a:rPr>
              <a:t>- - excess goes through body </a:t>
            </a:r>
          </a:p>
          <a:p>
            <a:pPr lvl="1"/>
            <a:r>
              <a:rPr lang="en-US" sz="2400" dirty="0" smtClean="0">
                <a:latin typeface="Candara" pitchFamily="34" charset="0"/>
                <a:sym typeface="Wingdings" pitchFamily="2" charset="2"/>
              </a:rPr>
              <a:t>B-Vitamins and Vitamin C </a:t>
            </a:r>
            <a:endParaRPr lang="en-US" sz="2400" dirty="0" smtClean="0">
              <a:latin typeface="Candara" pitchFamily="34" charset="0"/>
            </a:endParaRPr>
          </a:p>
          <a:p>
            <a:endParaRPr lang="en-US" dirty="0" smtClean="0">
              <a:latin typeface="Candara" pitchFamily="34" charset="0"/>
            </a:endParaRPr>
          </a:p>
        </p:txBody>
      </p:sp>
      <p:sp>
        <p:nvSpPr>
          <p:cNvPr id="2" name="Title 1"/>
          <p:cNvSpPr>
            <a:spLocks noGrp="1"/>
          </p:cNvSpPr>
          <p:nvPr>
            <p:ph type="title"/>
          </p:nvPr>
        </p:nvSpPr>
        <p:spPr/>
        <p:txBody>
          <a:bodyPr>
            <a:normAutofit/>
          </a:bodyPr>
          <a:lstStyle/>
          <a:p>
            <a:r>
              <a:rPr lang="en-US" sz="5400" b="1" dirty="0" smtClean="0">
                <a:solidFill>
                  <a:schemeClr val="accent5"/>
                </a:solidFill>
                <a:latin typeface="Candara" pitchFamily="34" charset="0"/>
              </a:rPr>
              <a:t>Vitamins</a:t>
            </a:r>
            <a:r>
              <a:rPr lang="en-US" sz="4800" b="1" dirty="0" smtClean="0">
                <a:solidFill>
                  <a:schemeClr val="accent5"/>
                </a:solidFill>
                <a:latin typeface="Candara" pitchFamily="34" charset="0"/>
              </a:rPr>
              <a:t> </a:t>
            </a:r>
            <a:endParaRPr lang="en-US" sz="4800" b="1" dirty="0">
              <a:solidFill>
                <a:schemeClr val="accent5"/>
              </a:solidFill>
              <a:latin typeface="Candara" pitchFamily="34" charset="0"/>
            </a:endParaRPr>
          </a:p>
        </p:txBody>
      </p:sp>
      <p:sp>
        <p:nvSpPr>
          <p:cNvPr id="5" name="Oval 4"/>
          <p:cNvSpPr/>
          <p:nvPr/>
        </p:nvSpPr>
        <p:spPr>
          <a:xfrm>
            <a:off x="2743200" y="304800"/>
            <a:ext cx="3581400" cy="1143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139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334000"/>
          </a:xfrm>
        </p:spPr>
        <p:txBody>
          <a:bodyPr>
            <a:normAutofit/>
          </a:bodyPr>
          <a:lstStyle/>
          <a:p>
            <a:r>
              <a:rPr lang="en-US" dirty="0" smtClean="0">
                <a:latin typeface="Candara" pitchFamily="34" charset="0"/>
              </a:rPr>
              <a:t>Fat Soluble: </a:t>
            </a:r>
          </a:p>
          <a:p>
            <a:pPr lvl="1"/>
            <a:r>
              <a:rPr lang="en-US" b="1" dirty="0" smtClean="0">
                <a:latin typeface="Candara" pitchFamily="34" charset="0"/>
              </a:rPr>
              <a:t>Vitamin A</a:t>
            </a:r>
            <a:r>
              <a:rPr lang="en-US" dirty="0" smtClean="0">
                <a:latin typeface="Candara" pitchFamily="34" charset="0"/>
              </a:rPr>
              <a:t>: healthy skin and vision </a:t>
            </a:r>
          </a:p>
          <a:p>
            <a:pPr lvl="2"/>
            <a:r>
              <a:rPr lang="en-US" i="1" dirty="0" smtClean="0">
                <a:latin typeface="Candara" pitchFamily="34" charset="0"/>
              </a:rPr>
              <a:t>Examples</a:t>
            </a:r>
            <a:r>
              <a:rPr lang="en-US" dirty="0" smtClean="0">
                <a:latin typeface="Candara" pitchFamily="34" charset="0"/>
              </a:rPr>
              <a:t>: dark-green vegetables, yellow-orange fruits &amp; vegetables </a:t>
            </a:r>
          </a:p>
          <a:p>
            <a:pPr lvl="1"/>
            <a:r>
              <a:rPr lang="en-US" b="1" dirty="0" smtClean="0">
                <a:latin typeface="Candara" pitchFamily="34" charset="0"/>
              </a:rPr>
              <a:t>Vitamin D</a:t>
            </a:r>
            <a:r>
              <a:rPr lang="en-US" dirty="0" smtClean="0">
                <a:latin typeface="Candara" pitchFamily="34" charset="0"/>
              </a:rPr>
              <a:t>: strong bones/teeth and absorption of calcium </a:t>
            </a:r>
          </a:p>
          <a:p>
            <a:pPr lvl="2"/>
            <a:r>
              <a:rPr lang="en-US" i="1" dirty="0" smtClean="0">
                <a:latin typeface="Candara" pitchFamily="34" charset="0"/>
              </a:rPr>
              <a:t>Examples</a:t>
            </a:r>
            <a:r>
              <a:rPr lang="en-US" dirty="0" smtClean="0">
                <a:latin typeface="Candara" pitchFamily="34" charset="0"/>
              </a:rPr>
              <a:t>: milk, fatty fish (salmon), egg yolks </a:t>
            </a:r>
          </a:p>
          <a:p>
            <a:pPr lvl="1"/>
            <a:endParaRPr lang="en-US" dirty="0">
              <a:latin typeface="Candara" pitchFamily="34" charset="0"/>
            </a:endParaRPr>
          </a:p>
          <a:p>
            <a:r>
              <a:rPr lang="en-US" dirty="0" smtClean="0">
                <a:latin typeface="Candara" pitchFamily="34" charset="0"/>
              </a:rPr>
              <a:t>Water Soluble: </a:t>
            </a:r>
          </a:p>
          <a:p>
            <a:pPr lvl="1"/>
            <a:r>
              <a:rPr lang="en-US" b="1" dirty="0" smtClean="0">
                <a:latin typeface="Candara" pitchFamily="34" charset="0"/>
              </a:rPr>
              <a:t>Vitamin C</a:t>
            </a:r>
            <a:r>
              <a:rPr lang="en-US" dirty="0" smtClean="0">
                <a:latin typeface="Candara" pitchFamily="34" charset="0"/>
              </a:rPr>
              <a:t>: healthy teeth, gums and bones; heal wounds and fight infection </a:t>
            </a:r>
          </a:p>
          <a:p>
            <a:pPr lvl="2"/>
            <a:r>
              <a:rPr lang="en-US" i="1" dirty="0" smtClean="0">
                <a:latin typeface="Candara" pitchFamily="34" charset="0"/>
              </a:rPr>
              <a:t>Examples</a:t>
            </a:r>
            <a:r>
              <a:rPr lang="en-US" dirty="0" smtClean="0">
                <a:latin typeface="Candara" pitchFamily="34" charset="0"/>
              </a:rPr>
              <a:t>: oranges, tomatoes, broccoli </a:t>
            </a:r>
          </a:p>
          <a:p>
            <a:pPr lvl="1"/>
            <a:r>
              <a:rPr lang="en-US" b="1" dirty="0" smtClean="0">
                <a:latin typeface="Candara" pitchFamily="34" charset="0"/>
              </a:rPr>
              <a:t>Folic Acid: </a:t>
            </a:r>
            <a:r>
              <a:rPr lang="en-US" dirty="0" smtClean="0">
                <a:latin typeface="Candara" pitchFamily="34" charset="0"/>
              </a:rPr>
              <a:t>essential for normal growth of cells </a:t>
            </a:r>
          </a:p>
          <a:p>
            <a:pPr lvl="2"/>
            <a:r>
              <a:rPr lang="en-US" i="1" dirty="0" smtClean="0">
                <a:latin typeface="Candara" pitchFamily="34" charset="0"/>
              </a:rPr>
              <a:t>Examples</a:t>
            </a:r>
            <a:r>
              <a:rPr lang="en-US" dirty="0" smtClean="0">
                <a:latin typeface="Candara" pitchFamily="34" charset="0"/>
              </a:rPr>
              <a:t>: dark-green vegetables, liver, orange juice</a:t>
            </a:r>
          </a:p>
          <a:p>
            <a:pPr lvl="1"/>
            <a:endParaRPr lang="en-US" dirty="0" smtClean="0">
              <a:latin typeface="Candara" pitchFamily="34" charset="0"/>
            </a:endParaRPr>
          </a:p>
          <a:p>
            <a:pPr lvl="1"/>
            <a:endParaRPr lang="en-US" dirty="0"/>
          </a:p>
        </p:txBody>
      </p:sp>
      <p:sp>
        <p:nvSpPr>
          <p:cNvPr id="2" name="Title 1"/>
          <p:cNvSpPr>
            <a:spLocks noGrp="1"/>
          </p:cNvSpPr>
          <p:nvPr>
            <p:ph type="title"/>
          </p:nvPr>
        </p:nvSpPr>
        <p:spPr/>
        <p:txBody>
          <a:bodyPr>
            <a:normAutofit/>
          </a:bodyPr>
          <a:lstStyle/>
          <a:p>
            <a:r>
              <a:rPr lang="en-US" sz="4800" b="1" dirty="0" smtClean="0">
                <a:solidFill>
                  <a:schemeClr val="accent5"/>
                </a:solidFill>
                <a:latin typeface="Candara" pitchFamily="34" charset="0"/>
              </a:rPr>
              <a:t>Vitamins: </a:t>
            </a:r>
            <a:r>
              <a:rPr lang="en-US" sz="4800" dirty="0" smtClean="0">
                <a:solidFill>
                  <a:schemeClr val="accent5"/>
                </a:solidFill>
                <a:latin typeface="Candara" pitchFamily="34" charset="0"/>
              </a:rPr>
              <a:t>Fat &amp; Water Soluble </a:t>
            </a:r>
            <a:endParaRPr lang="en-US" sz="4800" dirty="0">
              <a:solidFill>
                <a:schemeClr val="accent5"/>
              </a:solidFill>
              <a:latin typeface="Candara" pitchFamily="34" charset="0"/>
            </a:endParaRPr>
          </a:p>
        </p:txBody>
      </p:sp>
    </p:spTree>
    <p:extLst>
      <p:ext uri="{BB962C8B-B14F-4D97-AF65-F5344CB8AC3E}">
        <p14:creationId xmlns:p14="http://schemas.microsoft.com/office/powerpoint/2010/main" val="3024974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NUTRITION: Food Label Quiz</a:t>
            </a:r>
            <a:br>
              <a:rPr lang="en-US" dirty="0" smtClean="0"/>
            </a:br>
            <a:r>
              <a:rPr lang="en-US" sz="1300" dirty="0" smtClean="0"/>
              <a:t/>
            </a:r>
            <a:br>
              <a:rPr lang="en-US" sz="1300" dirty="0" smtClean="0"/>
            </a:br>
            <a:r>
              <a:rPr lang="en-US" sz="1300" dirty="0" smtClean="0"/>
              <a:t/>
            </a:r>
            <a:br>
              <a:rPr lang="en-US" sz="1300" dirty="0" smtClean="0"/>
            </a:br>
            <a:r>
              <a:rPr lang="en-US" dirty="0" smtClean="0"/>
              <a:t/>
            </a:r>
            <a:br>
              <a:rPr lang="en-US" dirty="0" smtClean="0"/>
            </a:br>
            <a:endParaRPr lang="en-US" dirty="0"/>
          </a:p>
        </p:txBody>
      </p:sp>
    </p:spTree>
    <p:extLst>
      <p:ext uri="{BB962C8B-B14F-4D97-AF65-F5344CB8AC3E}">
        <p14:creationId xmlns:p14="http://schemas.microsoft.com/office/powerpoint/2010/main" val="3955371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ynthia_Cain\AppData\Local\Microsoft\Windows\Temporary Internet Files\Content.IE5\YMYBCSST\breakfa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692525"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339975"/>
            <a:ext cx="7772400" cy="1470025"/>
          </a:xfrm>
        </p:spPr>
        <p:txBody>
          <a:bodyPr/>
          <a:lstStyle/>
          <a:p>
            <a:r>
              <a:rPr lang="en-US" dirty="0" smtClean="0"/>
              <a:t>Why is Breakfast Important?</a:t>
            </a:r>
            <a:endParaRPr lang="en-US" dirty="0"/>
          </a:p>
        </p:txBody>
      </p:sp>
      <p:sp>
        <p:nvSpPr>
          <p:cNvPr id="3" name="Subtitle 2"/>
          <p:cNvSpPr>
            <a:spLocks noGrp="1"/>
          </p:cNvSpPr>
          <p:nvPr>
            <p:ph type="subTitle" idx="1"/>
          </p:nvPr>
        </p:nvSpPr>
        <p:spPr/>
        <p:txBody>
          <a:bodyPr>
            <a:normAutofit/>
          </a:bodyPr>
          <a:lstStyle/>
          <a:p>
            <a:r>
              <a:rPr lang="en-US" dirty="0">
                <a:hlinkClick r:id="rId3"/>
              </a:rPr>
              <a:t>http://</a:t>
            </a:r>
            <a:r>
              <a:rPr lang="en-US" dirty="0" smtClean="0">
                <a:hlinkClick r:id="rId3"/>
              </a:rPr>
              <a:t>www.consumerreports.org/cro/magazine/2014/10/why-eating-the-right-breakfast-is-so-important/index.htm</a:t>
            </a:r>
            <a:endParaRPr lang="en-US" dirty="0" smtClean="0"/>
          </a:p>
          <a:p>
            <a:endParaRPr lang="en-US" dirty="0"/>
          </a:p>
        </p:txBody>
      </p:sp>
      <p:sp>
        <p:nvSpPr>
          <p:cNvPr id="4" name="Rectangle 3"/>
          <p:cNvSpPr/>
          <p:nvPr/>
        </p:nvSpPr>
        <p:spPr>
          <a:xfrm>
            <a:off x="5732462" y="2286000"/>
            <a:ext cx="2590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Cynthia_Cain\AppData\Local\Microsoft\Windows\Temporary Internet Files\Content.IE5\EPJJUT2D\pancake_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0050"/>
            <a:ext cx="22002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924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263" y="494069"/>
            <a:ext cx="5138737" cy="579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152399"/>
            <a:ext cx="4114800" cy="6370975"/>
          </a:xfrm>
          <a:prstGeom prst="rect">
            <a:avLst/>
          </a:prstGeom>
        </p:spPr>
        <p:txBody>
          <a:bodyPr wrap="square">
            <a:spAutoFit/>
          </a:bodyPr>
          <a:lstStyle/>
          <a:p>
            <a:r>
              <a:rPr lang="en-US" sz="2400" b="1" dirty="0"/>
              <a:t>Food Label Quiz</a:t>
            </a:r>
          </a:p>
          <a:p>
            <a:pPr lvl="0"/>
            <a:r>
              <a:rPr lang="en-US" sz="2400" dirty="0" smtClean="0"/>
              <a:t>1. Name </a:t>
            </a:r>
            <a:r>
              <a:rPr lang="en-US" sz="2400" dirty="0"/>
              <a:t>the two minerals listed.</a:t>
            </a:r>
          </a:p>
          <a:p>
            <a:pPr lvl="0"/>
            <a:r>
              <a:rPr lang="en-US" sz="2400" dirty="0" smtClean="0"/>
              <a:t>2. What </a:t>
            </a:r>
            <a:r>
              <a:rPr lang="en-US" sz="2400" dirty="0"/>
              <a:t>major nutrient </a:t>
            </a:r>
            <a:r>
              <a:rPr lang="en-US" sz="2400" dirty="0" smtClean="0"/>
              <a:t>is never </a:t>
            </a:r>
            <a:r>
              <a:rPr lang="en-US" sz="2400" dirty="0"/>
              <a:t>listed?</a:t>
            </a:r>
          </a:p>
          <a:p>
            <a:pPr lvl="0"/>
            <a:r>
              <a:rPr lang="en-US" sz="2400" dirty="0" smtClean="0"/>
              <a:t>3. How </a:t>
            </a:r>
            <a:r>
              <a:rPr lang="en-US" sz="2400" dirty="0"/>
              <a:t>many total calories are in </a:t>
            </a:r>
            <a:r>
              <a:rPr lang="en-US" sz="2400"/>
              <a:t>this </a:t>
            </a:r>
            <a:r>
              <a:rPr lang="en-US" sz="2400" b="1" smtClean="0"/>
              <a:t>item</a:t>
            </a:r>
            <a:r>
              <a:rPr lang="en-US" sz="2400" smtClean="0"/>
              <a:t>?</a:t>
            </a:r>
            <a:endParaRPr lang="en-US" sz="2400" dirty="0"/>
          </a:p>
          <a:p>
            <a:pPr lvl="0"/>
            <a:r>
              <a:rPr lang="en-US" sz="2400" dirty="0" smtClean="0"/>
              <a:t>4. If </a:t>
            </a:r>
            <a:r>
              <a:rPr lang="en-US" sz="2400" dirty="0"/>
              <a:t>you consumed 2 servings of this item, how many mg. of sodium would you consume?</a:t>
            </a:r>
          </a:p>
          <a:p>
            <a:pPr lvl="0"/>
            <a:r>
              <a:rPr lang="en-US" sz="2400" dirty="0" smtClean="0"/>
              <a:t>5. T </a:t>
            </a:r>
            <a:r>
              <a:rPr lang="en-US" sz="2400" dirty="0"/>
              <a:t>or F  The FDA doesn’t require food labeling on packaged foods.</a:t>
            </a:r>
          </a:p>
          <a:p>
            <a:pPr lvl="0"/>
            <a:r>
              <a:rPr lang="en-US" sz="2400" dirty="0" smtClean="0"/>
              <a:t>6. Do </a:t>
            </a:r>
            <a:r>
              <a:rPr lang="en-US" sz="2400" dirty="0"/>
              <a:t>you think this is a healthy food item?  Why?</a:t>
            </a:r>
          </a:p>
          <a:p>
            <a:pPr lvl="0"/>
            <a:r>
              <a:rPr lang="en-US" sz="2400" dirty="0" smtClean="0"/>
              <a:t>7. What </a:t>
            </a:r>
            <a:r>
              <a:rPr lang="en-US" sz="2400" dirty="0"/>
              <a:t>popular food do you think this is?</a:t>
            </a:r>
          </a:p>
          <a:p>
            <a:pPr lvl="0"/>
            <a:r>
              <a:rPr lang="en-US" sz="2400" dirty="0" smtClean="0"/>
              <a:t>8. List </a:t>
            </a:r>
            <a:r>
              <a:rPr lang="en-US" sz="2400" dirty="0"/>
              <a:t>the major nutrients in the order located on the food label?</a:t>
            </a:r>
          </a:p>
        </p:txBody>
      </p:sp>
      <p:sp>
        <p:nvSpPr>
          <p:cNvPr id="5" name="Rectangle 4"/>
          <p:cNvSpPr/>
          <p:nvPr/>
        </p:nvSpPr>
        <p:spPr>
          <a:xfrm>
            <a:off x="5486400" y="38100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459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NUTRITION: Food Label Comparison</a:t>
            </a:r>
            <a:br>
              <a:rPr lang="en-US" dirty="0" smtClean="0"/>
            </a:br>
            <a:r>
              <a:rPr lang="en-US" sz="1300" dirty="0" smtClean="0">
                <a:hlinkClick r:id="rId3"/>
              </a:rPr>
              <a:t>https</a:t>
            </a:r>
            <a:r>
              <a:rPr lang="en-US" sz="1300" dirty="0">
                <a:hlinkClick r:id="rId3"/>
              </a:rPr>
              <a:t>://</a:t>
            </a:r>
            <a:r>
              <a:rPr lang="en-US" sz="1300" dirty="0" smtClean="0">
                <a:hlinkClick r:id="rId3"/>
              </a:rPr>
              <a:t>www.youtube.com/watch?v=rgaqwFPU7cc&amp;list=WL&amp;index=23</a:t>
            </a:r>
            <a:r>
              <a:rPr lang="en-US" sz="1300" dirty="0"/>
              <a:t/>
            </a:r>
            <a:br>
              <a:rPr lang="en-US" sz="1300" dirty="0"/>
            </a:br>
            <a:r>
              <a:rPr lang="en-US" sz="1300" dirty="0">
                <a:hlinkClick r:id="rId4"/>
              </a:rPr>
              <a:t>https://</a:t>
            </a:r>
            <a:r>
              <a:rPr lang="en-US" sz="1300" dirty="0" smtClean="0">
                <a:hlinkClick r:id="rId4"/>
              </a:rPr>
              <a:t>www.youtube.com/watch?v=KMGUmcveQeg&amp;list=WL&amp;index=12</a:t>
            </a:r>
            <a:r>
              <a:rPr lang="en-US" sz="1300" dirty="0" smtClean="0"/>
              <a:t/>
            </a:r>
            <a:br>
              <a:rPr lang="en-US" sz="1300" dirty="0" smtClean="0"/>
            </a:br>
            <a:r>
              <a:rPr lang="en-US" sz="1300" dirty="0" smtClean="0"/>
              <a:t/>
            </a:r>
            <a:br>
              <a:rPr lang="en-US" sz="1300" dirty="0" smtClean="0"/>
            </a:br>
            <a:r>
              <a:rPr lang="en-US" dirty="0" smtClean="0"/>
              <a:t/>
            </a:r>
            <a:br>
              <a:rPr lang="en-US" dirty="0" smtClean="0"/>
            </a:br>
            <a:endParaRPr lang="en-US" dirty="0"/>
          </a:p>
        </p:txBody>
      </p:sp>
      <p:pic>
        <p:nvPicPr>
          <p:cNvPr id="3075" name="Picture 3" descr="C:\Users\Cynthia_Cain\AppData\Local\Microsoft\Windows\Temporary Internet Files\Content.IE5\MKGEYF0A\fruitnut_kindplus_mix_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 y="4668838"/>
            <a:ext cx="17621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ynthia_Cain\AppData\Local\Microsoft\Windows\Temporary Internet Files\Content.IE5\EPJJUT2D\220px-Pringles.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463" y="2514600"/>
            <a:ext cx="1710947" cy="215423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ynthia_Cain\AppData\Local\Microsoft\Windows\Temporary Internet Files\Content.IE5\YMYBCSST\Doritos_at_Hempfes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298" y="4657444"/>
            <a:ext cx="3007043" cy="1955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ynthia_Cain\AppData\Local\Microsoft\Windows\Temporary Internet Files\Content.IE5\6GP2WL4Y\images[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63921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ynthia_Cain\AppData\Local\Microsoft\Windows\Temporary Internet Files\Content.IE5\MKGEYF0A\.banana[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0508" y="2685427"/>
            <a:ext cx="851736" cy="6622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ynthia_Cain\AppData\Local\Microsoft\Windows\Temporary Internet Files\Content.IE5\EPJJUT2D\17418107[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4710" y="3432815"/>
            <a:ext cx="847534" cy="105941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ynthia_Cain\AppData\Local\Microsoft\Windows\Temporary Internet Files\Content.IE5\YMYBCSST\untitled 2[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2915" y="2705775"/>
            <a:ext cx="1371600" cy="221583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ynthia_Cain\AppData\Local\Microsoft\Windows\Temporary Internet Files\Content.IE5\EPJJUT2D\juice[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9128" y="2782762"/>
            <a:ext cx="134302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ynthia_Cain\AppData\Local\Microsoft\Windows\Temporary Internet Files\Content.IE5\EPJJUT2D\3-Caramel_Brulee_Latte-Starbucks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57863" y="5177076"/>
            <a:ext cx="1697038" cy="113135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ynthia_Cain\AppData\Local\Microsoft\Windows\Temporary Internet Files\Content.IE5\EPJJUT2D\coffee-cup-003[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32389" y="4749245"/>
            <a:ext cx="839710" cy="112315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ynthia_Cain\AppData\Local\Microsoft\Windows\Temporary Internet Files\Content.IE5\YMYBCSST\snickers[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646" y="4273974"/>
            <a:ext cx="1692275" cy="78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37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NUTRITION: Fast Food Menu</a:t>
            </a:r>
            <a:br>
              <a:rPr lang="en-US" dirty="0" smtClean="0"/>
            </a:br>
            <a:r>
              <a:rPr lang="en-US" sz="1100" dirty="0" smtClean="0">
                <a:hlinkClick r:id="rId3"/>
              </a:rPr>
              <a:t>http</a:t>
            </a:r>
            <a:r>
              <a:rPr lang="en-US" sz="1100" dirty="0">
                <a:hlinkClick r:id="rId3"/>
              </a:rPr>
              <a:t>://www.youtube.com/watch?v=-</a:t>
            </a:r>
            <a:r>
              <a:rPr lang="en-US" sz="1100" dirty="0" smtClean="0">
                <a:hlinkClick r:id="rId3"/>
              </a:rPr>
              <a:t>ZzBUbwxfL0&amp;safety_mode=true&amp;persist_safety_mode=1</a:t>
            </a:r>
            <a:r>
              <a:rPr lang="en-US" dirty="0"/>
              <a:t/>
            </a:r>
            <a:br>
              <a:rPr lang="en-US" dirty="0"/>
            </a:br>
            <a:r>
              <a:rPr lang="en-US" sz="1300" dirty="0">
                <a:hlinkClick r:id="rId4"/>
              </a:rPr>
              <a:t>https://</a:t>
            </a:r>
            <a:r>
              <a:rPr lang="en-US" sz="1300" dirty="0" smtClean="0">
                <a:hlinkClick r:id="rId4"/>
              </a:rPr>
              <a:t>www.youtube.com/watch?v=rgaqwFPU7cc&amp;list=WL&amp;index=23</a:t>
            </a:r>
            <a:r>
              <a:rPr lang="en-US" sz="1300" dirty="0"/>
              <a:t/>
            </a:r>
            <a:br>
              <a:rPr lang="en-US" sz="1300" dirty="0"/>
            </a:br>
            <a:r>
              <a:rPr lang="en-US" sz="1300" dirty="0">
                <a:hlinkClick r:id="rId5"/>
              </a:rPr>
              <a:t>https://</a:t>
            </a:r>
            <a:r>
              <a:rPr lang="en-US" sz="1300" dirty="0" smtClean="0">
                <a:hlinkClick r:id="rId5"/>
              </a:rPr>
              <a:t>www.youtube.com/watch?v=KMGUmcveQeg&amp;list=WL&amp;index=12</a:t>
            </a:r>
            <a:r>
              <a:rPr lang="en-US" sz="1300" dirty="0" smtClean="0"/>
              <a:t/>
            </a:r>
            <a:br>
              <a:rPr lang="en-US" sz="1300" dirty="0" smtClean="0"/>
            </a:br>
            <a:r>
              <a:rPr lang="en-US" sz="1300" dirty="0" smtClean="0"/>
              <a:t/>
            </a:r>
            <a:br>
              <a:rPr lang="en-US" sz="1300" dirty="0" smtClean="0"/>
            </a:br>
            <a:r>
              <a:rPr lang="en-US" dirty="0" smtClean="0"/>
              <a:t/>
            </a:r>
            <a:br>
              <a:rPr lang="en-US" dirty="0" smtClean="0"/>
            </a:br>
            <a:endParaRPr lang="en-US" dirty="0"/>
          </a:p>
        </p:txBody>
      </p:sp>
      <p:pic>
        <p:nvPicPr>
          <p:cNvPr id="2050" name="Picture 2" descr="C:\Users\Cynthia_Cain\AppData\Local\Microsoft\Windows\Temporary Internet Files\Content.IE5\6GP2WL4Y\3267994133_270a5dfa0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699209"/>
            <a:ext cx="2209800" cy="16441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ynthia_Cain\AppData\Local\Microsoft\Windows\Temporary Internet Files\Content.IE5\YMYBCSST\4704236172_e6e6eebf39_z[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9319" y="2392362"/>
            <a:ext cx="1951038" cy="19510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ynthia_Cain\AppData\Local\Microsoft\Windows\Temporary Internet Files\Content.IE5\MKGEYF0A\200px-Chipotle_Mexican_Grill_logo.svg[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7524" y="2491581"/>
            <a:ext cx="2072276" cy="20722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ynthia_Cain\AppData\Local\Microsoft\Windows\Temporary Internet Files\Content.IE5\EPJJUT2D\subway[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5017389"/>
            <a:ext cx="2681991" cy="12194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ynthia_Cain\AppData\Local\Microsoft\Windows\Temporary Internet Files\Content.IE5\YMYBCSST\Buffalo-Wild-Wings-logo[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159849"/>
            <a:ext cx="1295400" cy="244415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Cynthia_Cain\AppData\Local\Microsoft\Windows\Temporary Internet Files\Content.IE5\6GP2WL4Y\3[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5375" y="4773153"/>
            <a:ext cx="3042193" cy="183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453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endParaRPr lang="en-US" dirty="0" smtClean="0"/>
          </a:p>
          <a:p>
            <a:r>
              <a:rPr lang="en-US" dirty="0" smtClean="0"/>
              <a:t>USDA (United States Department </a:t>
            </a:r>
            <a:r>
              <a:rPr lang="en-US" smtClean="0"/>
              <a:t>of Agriculture) recommends </a:t>
            </a:r>
            <a:r>
              <a:rPr lang="en-US" dirty="0" smtClean="0"/>
              <a:t>daily percent fat intake to be anywhere from 20-35% (no more than 35).  </a:t>
            </a:r>
          </a:p>
          <a:p>
            <a:pPr>
              <a:buNone/>
            </a:pPr>
            <a:r>
              <a:rPr lang="en-US" dirty="0" smtClean="0"/>
              <a:t>	~10% Saturated (animal fats)</a:t>
            </a:r>
          </a:p>
          <a:p>
            <a:pPr>
              <a:buNone/>
            </a:pPr>
            <a:r>
              <a:rPr lang="en-US" dirty="0" smtClean="0"/>
              <a:t>	~20-25% unsaturated (fats from vegetables)</a:t>
            </a:r>
          </a:p>
          <a:p>
            <a:pPr>
              <a:buNone/>
            </a:pPr>
            <a:endParaRPr lang="en-US" dirty="0" smtClean="0"/>
          </a:p>
          <a:p>
            <a:pPr marL="274320" lvl="8" indent="-274320">
              <a:spcBef>
                <a:spcPts val="580"/>
              </a:spcBef>
              <a:buClr>
                <a:schemeClr val="accent1"/>
              </a:buClr>
              <a:buSzPct val="85000"/>
              <a:buFont typeface="Wingdings 2"/>
              <a:buChar char=""/>
            </a:pPr>
            <a:r>
              <a:rPr lang="en-US" sz="2600" dirty="0" smtClean="0"/>
              <a:t>A high intake of fat (greater than 35 percent of calories) generally increases saturated fat intake and makes it more difficult to avoid consuming excess calories. A low intake of fats and oils (less than 20 percent of calories) increases the risk of inadequate intakes of vitamin E and of essential fatty acids and may contribute to unfavorable changes in high-density lipoprotein (HDL) blood cholesterol and triglycerides.</a:t>
            </a:r>
          </a:p>
          <a:p>
            <a:endParaRPr lang="en-US" dirty="0" smtClean="0"/>
          </a:p>
          <a:p>
            <a:pPr>
              <a:buNone/>
            </a:pPr>
            <a:r>
              <a:rPr lang="en-US" dirty="0" smtClean="0"/>
              <a:t>	</a:t>
            </a:r>
          </a:p>
          <a:p>
            <a:pPr>
              <a:buNone/>
            </a:pPr>
            <a:endParaRPr lang="en-US" dirty="0" smtClean="0"/>
          </a:p>
          <a:p>
            <a:pPr>
              <a:buNone/>
            </a:pPr>
            <a:endParaRPr lang="en-US" dirty="0" smtClean="0"/>
          </a:p>
          <a:p>
            <a:endParaRPr lang="en-US" dirty="0"/>
          </a:p>
        </p:txBody>
      </p:sp>
      <p:sp>
        <p:nvSpPr>
          <p:cNvPr id="2" name="Title 1"/>
          <p:cNvSpPr>
            <a:spLocks noGrp="1"/>
          </p:cNvSpPr>
          <p:nvPr>
            <p:ph type="title"/>
          </p:nvPr>
        </p:nvSpPr>
        <p:spPr/>
        <p:txBody>
          <a:bodyPr/>
          <a:lstStyle/>
          <a:p>
            <a:pPr algn="ctr"/>
            <a:r>
              <a:rPr lang="en-US" dirty="0" smtClean="0"/>
              <a:t>FAT INTAKE</a:t>
            </a:r>
            <a:endParaRPr lang="en-US" dirty="0"/>
          </a:p>
        </p:txBody>
      </p:sp>
    </p:spTree>
    <p:extLst>
      <p:ext uri="{BB962C8B-B14F-4D97-AF65-F5344CB8AC3E}">
        <p14:creationId xmlns:p14="http://schemas.microsoft.com/office/powerpoint/2010/main" val="83235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772400" cy="5181600"/>
          </a:xfrm>
        </p:spPr>
        <p:txBody>
          <a:bodyPr>
            <a:normAutofit lnSpcReduction="10000"/>
          </a:bodyPr>
          <a:lstStyle/>
          <a:p>
            <a:pPr marL="0" indent="0" algn="ctr">
              <a:buNone/>
            </a:pPr>
            <a:r>
              <a:rPr lang="en-US" dirty="0" smtClean="0"/>
              <a:t>(9X/Y)100</a:t>
            </a:r>
          </a:p>
          <a:p>
            <a:r>
              <a:rPr lang="en-US" dirty="0" smtClean="0"/>
              <a:t>X= Total Fat Grams per serving</a:t>
            </a:r>
          </a:p>
          <a:p>
            <a:pPr>
              <a:buNone/>
            </a:pPr>
            <a:r>
              <a:rPr lang="en-US" dirty="0" smtClean="0"/>
              <a:t>	(You multiply by 9 since there are 9 calories per gram of fat.)</a:t>
            </a:r>
          </a:p>
          <a:p>
            <a:r>
              <a:rPr lang="en-US" dirty="0" smtClean="0"/>
              <a:t>Y= Total calories </a:t>
            </a:r>
            <a:r>
              <a:rPr lang="en-US" smtClean="0"/>
              <a:t>per serving</a:t>
            </a:r>
            <a:endParaRPr lang="en-US" dirty="0" smtClean="0"/>
          </a:p>
          <a:p>
            <a:r>
              <a:rPr lang="en-US" dirty="0" smtClean="0"/>
              <a:t> Multiply above answer by 100 =  % Fat</a:t>
            </a:r>
          </a:p>
          <a:p>
            <a:pPr>
              <a:buNone/>
            </a:pPr>
            <a:endParaRPr lang="en-US" dirty="0" smtClean="0"/>
          </a:p>
          <a:p>
            <a:pPr>
              <a:buNone/>
            </a:pPr>
            <a:r>
              <a:rPr lang="en-US" dirty="0" smtClean="0"/>
              <a:t>Skippy Peanut Butter			</a:t>
            </a:r>
          </a:p>
          <a:p>
            <a:pPr>
              <a:buNone/>
            </a:pPr>
            <a:r>
              <a:rPr lang="en-US" dirty="0" smtClean="0"/>
              <a:t>16 grams of fat, 190 calories per serving</a:t>
            </a:r>
          </a:p>
          <a:p>
            <a:pPr>
              <a:buNone/>
            </a:pPr>
            <a:r>
              <a:rPr lang="en-US" dirty="0" smtClean="0"/>
              <a:t>(9X16/190)100=</a:t>
            </a:r>
          </a:p>
          <a:p>
            <a:pPr>
              <a:buNone/>
            </a:pPr>
            <a:r>
              <a:rPr lang="en-US" dirty="0" smtClean="0"/>
              <a:t>(144/190)100=</a:t>
            </a:r>
          </a:p>
          <a:p>
            <a:pPr>
              <a:buNone/>
            </a:pPr>
            <a:r>
              <a:rPr lang="en-US" dirty="0" smtClean="0"/>
              <a:t>(.7578)100=</a:t>
            </a:r>
          </a:p>
          <a:p>
            <a:pPr>
              <a:buNone/>
            </a:pPr>
            <a:r>
              <a:rPr lang="en-US" dirty="0" smtClean="0"/>
              <a:t>			=75%</a:t>
            </a:r>
            <a:endParaRPr lang="en-US" dirty="0"/>
          </a:p>
        </p:txBody>
      </p:sp>
      <p:sp>
        <p:nvSpPr>
          <p:cNvPr id="2" name="Title 1"/>
          <p:cNvSpPr>
            <a:spLocks noGrp="1"/>
          </p:cNvSpPr>
          <p:nvPr>
            <p:ph type="title"/>
          </p:nvPr>
        </p:nvSpPr>
        <p:spPr/>
        <p:txBody>
          <a:bodyPr>
            <a:normAutofit fontScale="90000"/>
          </a:bodyPr>
          <a:lstStyle/>
          <a:p>
            <a:pPr algn="ctr"/>
            <a:r>
              <a:rPr lang="en-US" dirty="0" smtClean="0"/>
              <a:t>Figuring Out Food’s </a:t>
            </a:r>
            <a:br>
              <a:rPr lang="en-US" dirty="0" smtClean="0"/>
            </a:br>
            <a:r>
              <a:rPr lang="en-US" dirty="0" smtClean="0"/>
              <a:t>% of calories from FAT</a:t>
            </a:r>
            <a:endParaRPr lang="en-US" dirty="0"/>
          </a:p>
        </p:txBody>
      </p:sp>
      <p:pic>
        <p:nvPicPr>
          <p:cNvPr id="5" name="Picture 4" descr="1.png"/>
          <p:cNvPicPr>
            <a:picLocks noChangeAspect="1"/>
          </p:cNvPicPr>
          <p:nvPr/>
        </p:nvPicPr>
        <p:blipFill>
          <a:blip r:embed="rId2" cstate="print"/>
          <a:stretch>
            <a:fillRect/>
          </a:stretch>
        </p:blipFill>
        <p:spPr>
          <a:xfrm>
            <a:off x="5791200" y="4267200"/>
            <a:ext cx="2143125" cy="2143125"/>
          </a:xfrm>
          <a:prstGeom prst="rect">
            <a:avLst/>
          </a:prstGeom>
        </p:spPr>
      </p:pic>
    </p:spTree>
    <p:extLst>
      <p:ext uri="{BB962C8B-B14F-4D97-AF65-F5344CB8AC3E}">
        <p14:creationId xmlns:p14="http://schemas.microsoft.com/office/powerpoint/2010/main" val="348391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4495800"/>
            <a:ext cx="8534400" cy="2209800"/>
          </a:xfrm>
        </p:spPr>
        <p:txBody>
          <a:bodyPr>
            <a:normAutofit fontScale="90000"/>
          </a:bodyPr>
          <a:lstStyle/>
          <a:p>
            <a:r>
              <a:rPr lang="en-US" sz="3000" dirty="0"/>
              <a:t>Key Recommendations</a:t>
            </a:r>
            <a:r>
              <a:rPr lang="en-US" dirty="0"/>
              <a:t/>
            </a:r>
            <a:br>
              <a:rPr lang="en-US" dirty="0"/>
            </a:br>
            <a:r>
              <a:rPr lang="en-US" sz="2400" dirty="0">
                <a:solidFill>
                  <a:schemeClr val="tx2"/>
                </a:solidFill>
              </a:rPr>
              <a:t>Consume a healthy eating pattern that accounts for all foods and beverages within an appropriate calorie </a:t>
            </a:r>
            <a:r>
              <a:rPr lang="en-US" sz="2400" dirty="0" smtClean="0">
                <a:solidFill>
                  <a:schemeClr val="tx2"/>
                </a:solidFill>
              </a:rPr>
              <a:t>level.</a:t>
            </a:r>
            <a:r>
              <a:rPr lang="en-US" dirty="0" smtClean="0">
                <a:solidFill>
                  <a:schemeClr val="tx2"/>
                </a:solidFill>
              </a:rPr>
              <a:t/>
            </a:r>
            <a:br>
              <a:rPr lang="en-US" dirty="0" smtClean="0">
                <a:solidFill>
                  <a:schemeClr val="tx2"/>
                </a:solidFill>
              </a:rPr>
            </a:br>
            <a:r>
              <a:rPr lang="en-US" dirty="0">
                <a:solidFill>
                  <a:schemeClr val="tx2"/>
                </a:solidFill>
              </a:rPr>
              <a:t/>
            </a:r>
            <a:br>
              <a:rPr lang="en-US" dirty="0">
                <a:solidFill>
                  <a:schemeClr val="tx2"/>
                </a:solidFill>
              </a:rPr>
            </a:br>
            <a:r>
              <a:rPr lang="en-US" b="0" dirty="0" smtClean="0">
                <a:solidFill>
                  <a:schemeClr val="tx2"/>
                </a:solidFill>
              </a:rPr>
              <a:t>https://www.facebook.com/HHS/videos/1061761323854193/</a:t>
            </a:r>
            <a:r>
              <a:rPr lang="en-US" dirty="0" smtClean="0"/>
              <a:t/>
            </a:r>
            <a:br>
              <a:rPr lang="en-US" dirty="0" smtClean="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583991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008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410200" y="5367338"/>
            <a:ext cx="3048000" cy="804862"/>
          </a:xfrm>
        </p:spPr>
        <p:txBody>
          <a:bodyPr/>
          <a:lstStyle/>
          <a:p>
            <a:r>
              <a:rPr lang="en-US" dirty="0">
                <a:hlinkClick r:id="rId2"/>
              </a:rPr>
              <a:t>https://</a:t>
            </a:r>
            <a:r>
              <a:rPr lang="en-US" dirty="0" smtClean="0">
                <a:hlinkClick r:id="rId2"/>
              </a:rPr>
              <a:t>www.youtube.com/watch?v=nmhAWCR8n3g</a:t>
            </a:r>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256"/>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943600" y="1981200"/>
            <a:ext cx="2590800" cy="1200329"/>
          </a:xfrm>
          <a:prstGeom prst="rect">
            <a:avLst/>
          </a:prstGeom>
        </p:spPr>
        <p:txBody>
          <a:bodyPr wrap="square">
            <a:spAutoFit/>
          </a:bodyPr>
          <a:lstStyle/>
          <a:p>
            <a:r>
              <a:rPr lang="en-US" dirty="0">
                <a:hlinkClick r:id="rId4"/>
              </a:rPr>
              <a:t>http://health.gov/dietaryguidelines/2015/guidelines/executive-summary</a:t>
            </a:r>
            <a:r>
              <a:rPr lang="en-US" dirty="0" smtClean="0">
                <a:hlinkClick r:id="rId4"/>
              </a:rPr>
              <a:t>/</a:t>
            </a:r>
            <a:endParaRPr lang="en-US" dirty="0" smtClean="0"/>
          </a:p>
          <a:p>
            <a:endParaRPr lang="en-US" dirty="0"/>
          </a:p>
        </p:txBody>
      </p:sp>
    </p:spTree>
    <p:extLst>
      <p:ext uri="{BB962C8B-B14F-4D97-AF65-F5344CB8AC3E}">
        <p14:creationId xmlns:p14="http://schemas.microsoft.com/office/powerpoint/2010/main" val="2200797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A </a:t>
            </a:r>
            <a:r>
              <a:rPr lang="en-US" dirty="0"/>
              <a:t>variety of vegetables from all of the subgroups—dark green, red and orange, legumes (beans and peas), starchy, and </a:t>
            </a:r>
            <a:r>
              <a:rPr lang="en-US" dirty="0" smtClean="0"/>
              <a:t>other</a:t>
            </a:r>
            <a:endParaRPr lang="en-US" dirty="0"/>
          </a:p>
          <a:p>
            <a:r>
              <a:rPr lang="en-US" dirty="0"/>
              <a:t>Fruits, especially whole </a:t>
            </a:r>
            <a:r>
              <a:rPr lang="en-US" dirty="0" smtClean="0"/>
              <a:t>fruits</a:t>
            </a:r>
            <a:endParaRPr lang="en-US" dirty="0"/>
          </a:p>
          <a:p>
            <a:r>
              <a:rPr lang="en-US" dirty="0"/>
              <a:t>Grains, at least half of which are whole grains</a:t>
            </a:r>
          </a:p>
          <a:p>
            <a:r>
              <a:rPr lang="en-US" dirty="0"/>
              <a:t>Fat-free or low-fat dairy, including milk, yogurt, cheese, and/or fortified soy beverages</a:t>
            </a:r>
          </a:p>
          <a:p>
            <a:r>
              <a:rPr lang="en-US" dirty="0"/>
              <a:t>A variety of protein foods, including seafood, lean meats and poultry, eggs, legumes (beans and peas), and nuts, seeds, and soy products</a:t>
            </a:r>
          </a:p>
          <a:p>
            <a:r>
              <a:rPr lang="en-US" dirty="0"/>
              <a:t>Oils</a:t>
            </a:r>
          </a:p>
          <a:p>
            <a:endParaRPr lang="en-US" dirty="0"/>
          </a:p>
        </p:txBody>
      </p:sp>
      <p:sp>
        <p:nvSpPr>
          <p:cNvPr id="2" name="Title 1"/>
          <p:cNvSpPr>
            <a:spLocks noGrp="1"/>
          </p:cNvSpPr>
          <p:nvPr>
            <p:ph type="title"/>
          </p:nvPr>
        </p:nvSpPr>
        <p:spPr/>
        <p:txBody>
          <a:bodyPr>
            <a:noAutofit/>
          </a:bodyPr>
          <a:lstStyle/>
          <a:p>
            <a:r>
              <a:rPr lang="en-US" sz="2800" b="1" dirty="0"/>
              <a:t>A healthy eating pattern </a:t>
            </a:r>
            <a:r>
              <a:rPr lang="en-US" sz="2800" b="1" i="1" u="sng" dirty="0"/>
              <a:t>includes</a:t>
            </a:r>
            <a:r>
              <a:rPr lang="en-US" sz="2800" b="1" dirty="0"/>
              <a:t>:</a:t>
            </a:r>
            <a:r>
              <a:rPr lang="en-US" sz="2800" baseline="30000" dirty="0">
                <a:hlinkClick r:id="rId2"/>
              </a:rPr>
              <a:t>[2]</a:t>
            </a:r>
            <a:r>
              <a:rPr lang="en-US" sz="2800" dirty="0"/>
              <a:t/>
            </a:r>
            <a:br>
              <a:rPr lang="en-US" sz="2800" dirty="0"/>
            </a:br>
            <a:endParaRPr lang="en-US" sz="2600" dirty="0"/>
          </a:p>
        </p:txBody>
      </p:sp>
    </p:spTree>
    <p:extLst>
      <p:ext uri="{BB962C8B-B14F-4D97-AF65-F5344CB8AC3E}">
        <p14:creationId xmlns:p14="http://schemas.microsoft.com/office/powerpoint/2010/main" val="3821379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a:t>Saturated fats and </a:t>
            </a:r>
            <a:r>
              <a:rPr lang="en-US" i="1" dirty="0"/>
              <a:t>trans</a:t>
            </a:r>
            <a:r>
              <a:rPr lang="en-US" dirty="0"/>
              <a:t> fats, added sugars, and sodium</a:t>
            </a:r>
          </a:p>
          <a:p>
            <a:r>
              <a:rPr lang="en-US" dirty="0"/>
              <a:t>Key Recommendations that are quantitative are provided for several components of the diet that should be limited. These components are of particular public health concern in the United States, and the specified limits can help individuals achieve healthy eating patterns within calorie limits:</a:t>
            </a:r>
          </a:p>
          <a:p>
            <a:r>
              <a:rPr lang="en-US" dirty="0"/>
              <a:t>Consume less than 10 percent of calories per day from added sugars</a:t>
            </a:r>
            <a:r>
              <a:rPr lang="en-US" baseline="30000" dirty="0">
                <a:hlinkClick r:id="rId2"/>
              </a:rPr>
              <a:t>[3]</a:t>
            </a:r>
            <a:endParaRPr lang="en-US" dirty="0"/>
          </a:p>
          <a:p>
            <a:r>
              <a:rPr lang="en-US" dirty="0"/>
              <a:t>Consume less than 10 percent of calories per day from saturated fats</a:t>
            </a:r>
            <a:r>
              <a:rPr lang="en-US" baseline="30000" dirty="0">
                <a:hlinkClick r:id="rId2"/>
              </a:rPr>
              <a:t>[4]</a:t>
            </a:r>
            <a:endParaRPr lang="en-US" dirty="0"/>
          </a:p>
          <a:p>
            <a:r>
              <a:rPr lang="en-US" dirty="0"/>
              <a:t>Consume less than 2,300 milligrams (mg) per day of sodium</a:t>
            </a:r>
            <a:r>
              <a:rPr lang="en-US" baseline="30000" dirty="0">
                <a:hlinkClick r:id="rId2"/>
              </a:rPr>
              <a:t>[5]</a:t>
            </a:r>
            <a:endParaRPr lang="en-US" dirty="0"/>
          </a:p>
          <a:p>
            <a:r>
              <a:rPr lang="en-US" dirty="0"/>
              <a:t>If alcohol is consumed, it should be consumed in moderation—up to one drink per day for women and up to two drinks per day for men—and only by adults of legal drinking age.</a:t>
            </a:r>
            <a:r>
              <a:rPr lang="en-US" baseline="30000" dirty="0">
                <a:hlinkClick r:id="rId2"/>
              </a:rPr>
              <a:t>[6]</a:t>
            </a:r>
            <a:endParaRPr lang="en-US" dirty="0"/>
          </a:p>
          <a:p>
            <a:endParaRPr lang="en-US" dirty="0"/>
          </a:p>
        </p:txBody>
      </p:sp>
      <p:sp>
        <p:nvSpPr>
          <p:cNvPr id="2" name="Title 1"/>
          <p:cNvSpPr>
            <a:spLocks noGrp="1"/>
          </p:cNvSpPr>
          <p:nvPr>
            <p:ph type="title"/>
          </p:nvPr>
        </p:nvSpPr>
        <p:spPr/>
        <p:txBody>
          <a:bodyPr>
            <a:normAutofit fontScale="90000"/>
          </a:bodyPr>
          <a:lstStyle/>
          <a:p>
            <a:r>
              <a:rPr lang="en-US" b="1" dirty="0"/>
              <a:t>A healthy eating pattern </a:t>
            </a:r>
            <a:r>
              <a:rPr lang="en-US" b="1" i="1" dirty="0"/>
              <a:t>limits</a:t>
            </a:r>
            <a:r>
              <a:rPr lang="en-US" b="1" dirty="0"/>
              <a:t>:</a:t>
            </a:r>
            <a:r>
              <a:rPr lang="en-US" dirty="0"/>
              <a:t/>
            </a:r>
            <a:br>
              <a:rPr lang="en-US" dirty="0"/>
            </a:br>
            <a:endParaRPr lang="en-US" dirty="0"/>
          </a:p>
        </p:txBody>
      </p:sp>
    </p:spTree>
    <p:extLst>
      <p:ext uri="{BB962C8B-B14F-4D97-AF65-F5344CB8AC3E}">
        <p14:creationId xmlns:p14="http://schemas.microsoft.com/office/powerpoint/2010/main" val="1675222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04800"/>
            <a:ext cx="7772400" cy="5715000"/>
          </a:xfrm>
        </p:spPr>
        <p:txBody>
          <a:bodyPr>
            <a:normAutofit fontScale="92500" lnSpcReduction="10000"/>
          </a:bodyPr>
          <a:lstStyle/>
          <a:p>
            <a:pPr>
              <a:buNone/>
            </a:pPr>
            <a:r>
              <a:rPr lang="en-US" dirty="0" smtClean="0"/>
              <a:t>				</a:t>
            </a:r>
          </a:p>
          <a:p>
            <a:pPr algn="ctr">
              <a:buNone/>
            </a:pPr>
            <a:r>
              <a:rPr lang="en-US" sz="5200" b="1" dirty="0" smtClean="0"/>
              <a:t>AVERAGES</a:t>
            </a:r>
          </a:p>
          <a:p>
            <a:pPr>
              <a:buNone/>
            </a:pPr>
            <a:endParaRPr lang="en-US" dirty="0" smtClean="0"/>
          </a:p>
          <a:p>
            <a:pPr>
              <a:buNone/>
            </a:pPr>
            <a:r>
              <a:rPr lang="en-US" dirty="0" smtClean="0"/>
              <a:t>				TEEN GIRLS		   TEEN BOYS</a:t>
            </a:r>
          </a:p>
          <a:p>
            <a:pPr>
              <a:buNone/>
            </a:pPr>
            <a:r>
              <a:rPr lang="en-US" dirty="0" smtClean="0"/>
              <a:t>Avg. calories		    2000			         2800</a:t>
            </a:r>
          </a:p>
          <a:p>
            <a:pPr>
              <a:buNone/>
            </a:pPr>
            <a:r>
              <a:rPr lang="en-US" dirty="0" smtClean="0"/>
              <a:t>Avg. total fat (g)	       	      73			            93</a:t>
            </a:r>
          </a:p>
          <a:p>
            <a:pPr>
              <a:buNone/>
            </a:pPr>
            <a:endParaRPr lang="en-US" dirty="0" smtClean="0"/>
          </a:p>
          <a:p>
            <a:pPr>
              <a:buNone/>
            </a:pPr>
            <a:r>
              <a:rPr lang="en-US" dirty="0" smtClean="0"/>
              <a:t>Problem:</a:t>
            </a:r>
          </a:p>
          <a:p>
            <a:pPr>
              <a:buNone/>
            </a:pPr>
            <a:r>
              <a:rPr lang="en-US" dirty="0" smtClean="0"/>
              <a:t>Trish is a 16-year old female that is 5’4” and weighs 105 pounds.  She gets less than 30 minutes of physical activity per day and wants to know approximately how many calories she should consume?</a:t>
            </a:r>
          </a:p>
          <a:p>
            <a:pPr>
              <a:buNone/>
            </a:pPr>
            <a:r>
              <a:rPr lang="en-US" dirty="0" smtClean="0"/>
              <a:t>A. 1000-1200		C. 1800-2000</a:t>
            </a:r>
          </a:p>
          <a:p>
            <a:pPr marL="514350" lvl="0" indent="-514350">
              <a:buNone/>
            </a:pPr>
            <a:r>
              <a:rPr lang="en-US" dirty="0" smtClean="0"/>
              <a:t>B.  3200-3400		D. 4500-4700</a:t>
            </a:r>
          </a:p>
          <a:p>
            <a:pPr>
              <a:buNone/>
            </a:pPr>
            <a:endParaRPr lang="en-US" dirty="0" smtClean="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0949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Candara" pitchFamily="34" charset="0"/>
              </a:rPr>
              <a:t>To obtain energy and nutrients required for daily living </a:t>
            </a:r>
          </a:p>
          <a:p>
            <a:r>
              <a:rPr lang="en-US" dirty="0" smtClean="0">
                <a:latin typeface="Candara" pitchFamily="34" charset="0"/>
              </a:rPr>
              <a:t>Hunger – physiological need to eat </a:t>
            </a:r>
          </a:p>
          <a:p>
            <a:r>
              <a:rPr lang="en-US" dirty="0" smtClean="0">
                <a:latin typeface="Candara" pitchFamily="34" charset="0"/>
              </a:rPr>
              <a:t>Appetite – psychological; desire to eat </a:t>
            </a:r>
          </a:p>
          <a:p>
            <a:pPr lvl="1"/>
            <a:r>
              <a:rPr lang="en-US" dirty="0" smtClean="0">
                <a:latin typeface="Candara" pitchFamily="34" charset="0"/>
              </a:rPr>
              <a:t>Personal preferences </a:t>
            </a:r>
            <a:endParaRPr lang="en-US" dirty="0">
              <a:latin typeface="Candara" pitchFamily="34" charset="0"/>
            </a:endParaRPr>
          </a:p>
          <a:p>
            <a:pPr lvl="1"/>
            <a:r>
              <a:rPr lang="en-US" dirty="0" smtClean="0">
                <a:latin typeface="Candara" pitchFamily="34" charset="0"/>
              </a:rPr>
              <a:t>Social Interaction</a:t>
            </a:r>
          </a:p>
          <a:p>
            <a:pPr lvl="1"/>
            <a:r>
              <a:rPr lang="en-US" dirty="0" smtClean="0">
                <a:latin typeface="Candara" pitchFamily="34" charset="0"/>
              </a:rPr>
              <a:t>Availability, convenience, economy </a:t>
            </a:r>
          </a:p>
          <a:p>
            <a:pPr lvl="1"/>
            <a:r>
              <a:rPr lang="en-US" dirty="0" smtClean="0">
                <a:latin typeface="Candara" pitchFamily="34" charset="0"/>
              </a:rPr>
              <a:t>Emotional comfort </a:t>
            </a:r>
          </a:p>
        </p:txBody>
      </p:sp>
      <p:sp>
        <p:nvSpPr>
          <p:cNvPr id="2" name="Title 1"/>
          <p:cNvSpPr>
            <a:spLocks noGrp="1"/>
          </p:cNvSpPr>
          <p:nvPr>
            <p:ph type="title"/>
          </p:nvPr>
        </p:nvSpPr>
        <p:spPr/>
        <p:txBody>
          <a:bodyPr/>
          <a:lstStyle/>
          <a:p>
            <a:r>
              <a:rPr lang="en-US" b="1" dirty="0" smtClean="0">
                <a:latin typeface="Candara" pitchFamily="34" charset="0"/>
              </a:rPr>
              <a:t>Importance</a:t>
            </a:r>
            <a:r>
              <a:rPr lang="en-US" dirty="0" smtClean="0">
                <a:latin typeface="Candara" pitchFamily="34" charset="0"/>
              </a:rPr>
              <a:t> of Nutrition </a:t>
            </a:r>
            <a:endParaRPr lang="en-US" dirty="0">
              <a:latin typeface="Candara" pitchFamily="34" charset="0"/>
            </a:endParaRPr>
          </a:p>
        </p:txBody>
      </p:sp>
    </p:spTree>
    <p:extLst>
      <p:ext uri="{BB962C8B-B14F-4D97-AF65-F5344CB8AC3E}">
        <p14:creationId xmlns:p14="http://schemas.microsoft.com/office/powerpoint/2010/main" val="217576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382000" cy="4572000"/>
          </a:xfrm>
        </p:spPr>
        <p:txBody>
          <a:bodyPr>
            <a:normAutofit/>
          </a:bodyPr>
          <a:lstStyle/>
          <a:p>
            <a:pPr>
              <a:buNone/>
            </a:pPr>
            <a:r>
              <a:rPr lang="en-US" dirty="0" smtClean="0"/>
              <a:t>   </a:t>
            </a:r>
          </a:p>
          <a:p>
            <a:pPr>
              <a:buNone/>
            </a:pPr>
            <a:endParaRPr lang="en-US" dirty="0" smtClean="0"/>
          </a:p>
          <a:p>
            <a:pPr>
              <a:buNone/>
            </a:pPr>
            <a:endParaRPr lang="en-US" dirty="0" smtClean="0"/>
          </a:p>
          <a:p>
            <a:pPr>
              <a:buNone/>
            </a:pPr>
            <a:endParaRPr lang="en-US" dirty="0" smtClean="0"/>
          </a:p>
          <a:p>
            <a:pPr marL="514350" indent="-514350">
              <a:buFont typeface="+mj-lt"/>
              <a:buAutoNum type="arabicPeriod"/>
            </a:pPr>
            <a:r>
              <a:rPr lang="en-US" dirty="0" smtClean="0"/>
              <a:t>How many calories are there in one pound of fat?</a:t>
            </a:r>
          </a:p>
          <a:p>
            <a:pPr marL="514350" indent="-514350">
              <a:buFont typeface="+mj-lt"/>
              <a:buAutoNum type="arabicPeriod"/>
            </a:pPr>
            <a:r>
              <a:rPr lang="en-US" dirty="0" smtClean="0"/>
              <a:t>How many calories are there per gram of fat?</a:t>
            </a:r>
          </a:p>
          <a:p>
            <a:pPr marL="514350" indent="-514350">
              <a:buFont typeface="+mj-lt"/>
              <a:buAutoNum type="arabicPeriod"/>
            </a:pPr>
            <a:r>
              <a:rPr lang="en-US" dirty="0" smtClean="0"/>
              <a:t>How many calories per gram of Protein?</a:t>
            </a:r>
          </a:p>
          <a:p>
            <a:pPr marL="514350" indent="-514350">
              <a:buFont typeface="+mj-lt"/>
              <a:buAutoNum type="arabicPeriod"/>
            </a:pPr>
            <a:r>
              <a:rPr lang="en-US" dirty="0" smtClean="0"/>
              <a:t>How many calories per gram of Carbohydrates?</a:t>
            </a:r>
          </a:p>
          <a:p>
            <a:pPr>
              <a:buNone/>
            </a:pPr>
            <a:r>
              <a:rPr lang="en-US" dirty="0" smtClean="0"/>
              <a:t>ANSWERS:         A. 4             B. 3,500            C. 9             D. 4</a:t>
            </a:r>
          </a:p>
          <a:p>
            <a:endParaRPr lang="en-US" dirty="0"/>
          </a:p>
        </p:txBody>
      </p:sp>
      <p:sp>
        <p:nvSpPr>
          <p:cNvPr id="2" name="Title 1"/>
          <p:cNvSpPr>
            <a:spLocks noGrp="1"/>
          </p:cNvSpPr>
          <p:nvPr>
            <p:ph type="title"/>
          </p:nvPr>
        </p:nvSpPr>
        <p:spPr/>
        <p:txBody>
          <a:bodyPr/>
          <a:lstStyle/>
          <a:p>
            <a:pPr algn="ctr"/>
            <a:r>
              <a:rPr lang="en-US" dirty="0" smtClean="0"/>
              <a:t>MATCH THE ANSWER</a:t>
            </a:r>
            <a:endParaRPr lang="en-US" dirty="0"/>
          </a:p>
        </p:txBody>
      </p:sp>
      <p:pic>
        <p:nvPicPr>
          <p:cNvPr id="4" name="Picture 3" descr="1lbfat.jpg"/>
          <p:cNvPicPr>
            <a:picLocks noChangeAspect="1"/>
          </p:cNvPicPr>
          <p:nvPr/>
        </p:nvPicPr>
        <p:blipFill>
          <a:blip r:embed="rId2" cstate="print"/>
          <a:stretch>
            <a:fillRect/>
          </a:stretch>
        </p:blipFill>
        <p:spPr>
          <a:xfrm>
            <a:off x="3581400" y="1295400"/>
            <a:ext cx="2057400" cy="2133600"/>
          </a:xfrm>
          <a:prstGeom prst="rect">
            <a:avLst/>
          </a:prstGeom>
        </p:spPr>
      </p:pic>
    </p:spTree>
    <p:extLst>
      <p:ext uri="{BB962C8B-B14F-4D97-AF65-F5344CB8AC3E}">
        <p14:creationId xmlns:p14="http://schemas.microsoft.com/office/powerpoint/2010/main" val="4053191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B: 3,500</a:t>
            </a:r>
          </a:p>
          <a:p>
            <a:endParaRPr lang="en-US" dirty="0" smtClean="0"/>
          </a:p>
          <a:p>
            <a:r>
              <a:rPr lang="en-US" dirty="0" smtClean="0"/>
              <a:t>2) C: 9</a:t>
            </a:r>
          </a:p>
          <a:p>
            <a:endParaRPr lang="en-US" dirty="0" smtClean="0"/>
          </a:p>
          <a:p>
            <a:r>
              <a:rPr lang="en-US" dirty="0" smtClean="0"/>
              <a:t>3)  A or D : 4</a:t>
            </a:r>
          </a:p>
          <a:p>
            <a:endParaRPr lang="en-US" dirty="0" smtClean="0"/>
          </a:p>
          <a:p>
            <a:r>
              <a:rPr lang="en-US" dirty="0" smtClean="0"/>
              <a:t>4) A or D: 4</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57657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Portion Distortion?</a:t>
            </a:r>
            <a:endParaRPr lang="en-US" dirty="0"/>
          </a:p>
        </p:txBody>
      </p:sp>
      <p:sp>
        <p:nvSpPr>
          <p:cNvPr id="4" name="Rectangle 3"/>
          <p:cNvSpPr/>
          <p:nvPr/>
        </p:nvSpPr>
        <p:spPr>
          <a:xfrm>
            <a:off x="7696200" y="457200"/>
            <a:ext cx="990600" cy="2862322"/>
          </a:xfrm>
          <a:prstGeom prst="rect">
            <a:avLst/>
          </a:prstGeom>
        </p:spPr>
        <p:txBody>
          <a:bodyPr wrap="square">
            <a:spAutoFit/>
          </a:bodyPr>
          <a:lstStyle/>
          <a:p>
            <a:r>
              <a:rPr lang="en-US" dirty="0">
                <a:hlinkClick r:id="rId2"/>
              </a:rPr>
              <a:t>https://</a:t>
            </a:r>
            <a:r>
              <a:rPr lang="en-US" dirty="0" smtClean="0">
                <a:hlinkClick r:id="rId2"/>
              </a:rPr>
              <a:t>www.youtube.com/watch?v=A6QnCdc6LkY&amp;list=WL&amp;index=21</a:t>
            </a:r>
            <a:endParaRPr lang="en-US" dirty="0" smtClean="0"/>
          </a:p>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51" y="1310800"/>
            <a:ext cx="7004649" cy="547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772400" y="3200400"/>
            <a:ext cx="1085316" cy="2585323"/>
          </a:xfrm>
          <a:prstGeom prst="rect">
            <a:avLst/>
          </a:prstGeom>
        </p:spPr>
        <p:txBody>
          <a:bodyPr wrap="square">
            <a:spAutoFit/>
          </a:bodyPr>
          <a:lstStyle/>
          <a:p>
            <a:r>
              <a:rPr lang="en-US" dirty="0">
                <a:hlinkClick r:id="rId4"/>
              </a:rPr>
              <a:t>https://</a:t>
            </a:r>
            <a:r>
              <a:rPr lang="en-US" dirty="0" smtClean="0">
                <a:hlinkClick r:id="rId4"/>
              </a:rPr>
              <a:t>www.youtube.com/watch?v=7yQmXWuH10g&amp;index=21&amp;list=WL</a:t>
            </a:r>
            <a:endParaRPr lang="en-US" dirty="0" smtClean="0"/>
          </a:p>
          <a:p>
            <a:endParaRPr lang="en-US" dirty="0"/>
          </a:p>
        </p:txBody>
      </p:sp>
    </p:spTree>
    <p:extLst>
      <p:ext uri="{BB962C8B-B14F-4D97-AF65-F5344CB8AC3E}">
        <p14:creationId xmlns:p14="http://schemas.microsoft.com/office/powerpoint/2010/main" val="3928879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5845704"/>
            <a:ext cx="7408333" cy="3450696"/>
          </a:xfrm>
        </p:spPr>
        <p:txBody>
          <a:bodyPr/>
          <a:lstStyle/>
          <a:p>
            <a:r>
              <a:rPr lang="en-US" dirty="0">
                <a:hlinkClick r:id="rId2"/>
              </a:rPr>
              <a:t>https://</a:t>
            </a:r>
            <a:r>
              <a:rPr lang="en-US" dirty="0" smtClean="0">
                <a:hlinkClick r:id="rId2"/>
              </a:rPr>
              <a:t>www.youtube.com/watch?v=VKs0oEIVOck&amp;index=24&amp;list=WL</a:t>
            </a:r>
            <a:endParaRPr lang="en-US" dirty="0" smtClean="0"/>
          </a:p>
          <a:p>
            <a:endParaRPr lang="en-US" dirty="0"/>
          </a:p>
        </p:txBody>
      </p:sp>
      <p:sp>
        <p:nvSpPr>
          <p:cNvPr id="2" name="Title 1"/>
          <p:cNvSpPr>
            <a:spLocks noGrp="1"/>
          </p:cNvSpPr>
          <p:nvPr>
            <p:ph type="title"/>
          </p:nvPr>
        </p:nvSpPr>
        <p:spPr/>
        <p:txBody>
          <a:bodyPr/>
          <a:lstStyle/>
          <a:p>
            <a:r>
              <a:rPr lang="en-US" dirty="0" smtClean="0"/>
              <a:t>Move More, Eat Less</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612" y="1371599"/>
            <a:ext cx="5940788" cy="446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0675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905000"/>
            <a:ext cx="2514600" cy="4329113"/>
          </a:xfrm>
        </p:spPr>
        <p:txBody>
          <a:bodyPr>
            <a:normAutofit fontScale="92500" lnSpcReduction="10000"/>
          </a:bodyPr>
          <a:lstStyle/>
          <a:p>
            <a:r>
              <a:rPr lang="en-US" sz="3800" dirty="0" smtClean="0">
                <a:latin typeface="Candara" pitchFamily="34" charset="0"/>
              </a:rPr>
              <a:t>USDA Food Guidance System </a:t>
            </a:r>
          </a:p>
          <a:p>
            <a:endParaRPr lang="en-US" dirty="0" smtClean="0">
              <a:latin typeface="Candara" pitchFamily="34" charset="0"/>
            </a:endParaRPr>
          </a:p>
          <a:p>
            <a:endParaRPr lang="en-US" dirty="0">
              <a:latin typeface="Candara" pitchFamily="34" charset="0"/>
            </a:endParaRPr>
          </a:p>
          <a:p>
            <a:endParaRPr lang="en-US" dirty="0">
              <a:latin typeface="Candara" pitchFamily="34" charset="0"/>
            </a:endParaRPr>
          </a:p>
          <a:p>
            <a:r>
              <a:rPr lang="en-US" sz="4000" b="1" dirty="0" smtClean="0">
                <a:latin typeface="Candara" pitchFamily="34" charset="0"/>
              </a:rPr>
              <a:t>5 FOOD </a:t>
            </a:r>
            <a:br>
              <a:rPr lang="en-US" sz="4000" b="1" dirty="0" smtClean="0">
                <a:latin typeface="Candara" pitchFamily="34" charset="0"/>
              </a:rPr>
            </a:br>
            <a:r>
              <a:rPr lang="en-US" sz="4000" b="1" dirty="0" smtClean="0">
                <a:latin typeface="Candara" pitchFamily="34" charset="0"/>
              </a:rPr>
              <a:t>GROUPS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75948"/>
            <a:ext cx="6639252" cy="663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306616"/>
            <a:ext cx="4419600" cy="369332"/>
          </a:xfrm>
          <a:prstGeom prst="rect">
            <a:avLst/>
          </a:prstGeom>
        </p:spPr>
        <p:txBody>
          <a:bodyPr wrap="square">
            <a:spAutoFit/>
          </a:bodyPr>
          <a:lstStyle/>
          <a:p>
            <a:r>
              <a:rPr lang="en-US" dirty="0" err="1"/>
              <a:t>ChooseMy</a:t>
            </a:r>
            <a:r>
              <a:rPr lang="en-US" dirty="0"/>
              <a:t> Plate.gov worksheet</a:t>
            </a:r>
          </a:p>
        </p:txBody>
      </p:sp>
    </p:spTree>
    <p:extLst>
      <p:ext uri="{BB962C8B-B14F-4D97-AF65-F5344CB8AC3E}">
        <p14:creationId xmlns:p14="http://schemas.microsoft.com/office/powerpoint/2010/main" val="13200515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 1:  Food Log</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331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7266" y="5605272"/>
            <a:ext cx="8229600" cy="1252728"/>
          </a:xfrm>
        </p:spPr>
        <p:txBody>
          <a:bodyPr>
            <a:normAutofit fontScale="90000"/>
          </a:bodyPr>
          <a:lstStyle/>
          <a:p>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95400"/>
            <a:ext cx="894079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7"/>
          <p:cNvSpPr txBox="1">
            <a:spLocks/>
          </p:cNvSpPr>
          <p:nvPr/>
        </p:nvSpPr>
        <p:spPr>
          <a:xfrm>
            <a:off x="457200" y="338328"/>
            <a:ext cx="8229600" cy="125272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Part 2:  Create Account</a:t>
            </a:r>
            <a:endParaRPr lang="en-US" dirty="0"/>
          </a:p>
        </p:txBody>
      </p:sp>
    </p:spTree>
    <p:extLst>
      <p:ext uri="{BB962C8B-B14F-4D97-AF65-F5344CB8AC3E}">
        <p14:creationId xmlns:p14="http://schemas.microsoft.com/office/powerpoint/2010/main" val="3414417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038600"/>
            <a:ext cx="70104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544164078"/>
              </p:ext>
            </p:extLst>
          </p:nvPr>
        </p:nvGraphicFramePr>
        <p:xfrm>
          <a:off x="609600" y="1447800"/>
          <a:ext cx="5367814" cy="2590800"/>
        </p:xfrm>
        <a:graphic>
          <a:graphicData uri="http://schemas.openxmlformats.org/drawingml/2006/table">
            <a:tbl>
              <a:tblPr firstRow="1" firstCol="1" bandRow="1"/>
              <a:tblGrid>
                <a:gridCol w="2453164"/>
                <a:gridCol w="2914650"/>
              </a:tblGrid>
              <a:tr h="323850">
                <a:tc>
                  <a:txBody>
                    <a:bodyPr/>
                    <a:lstStyle/>
                    <a:p>
                      <a:pPr marL="0" marR="0" algn="ctr">
                        <a:spcBef>
                          <a:spcPts val="0"/>
                        </a:spcBef>
                        <a:spcAft>
                          <a:spcPts val="0"/>
                        </a:spcAft>
                      </a:pPr>
                      <a:r>
                        <a:rPr lang="en-US" sz="2100" dirty="0">
                          <a:effectLst/>
                          <a:latin typeface="Cambria"/>
                          <a:ea typeface="Times New Roman"/>
                          <a:cs typeface="Times New Roman"/>
                        </a:rPr>
                        <a:t>Daily Calorie Limit</a:t>
                      </a:r>
                      <a:endParaRPr lang="en-US" sz="2600" dirty="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a:effectLst/>
                          <a:latin typeface="Cambria"/>
                          <a:ea typeface="Times New Roman"/>
                          <a:cs typeface="Times New Roman"/>
                        </a:rPr>
                        <a:t>calories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Empty Calories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dirty="0">
                          <a:effectLst/>
                          <a:latin typeface="Cambria"/>
                          <a:ea typeface="Times New Roman"/>
                          <a:cs typeface="Times New Roman"/>
                        </a:rPr>
                        <a:t>calories</a:t>
                      </a:r>
                      <a:endParaRPr lang="en-US" sz="2600" dirty="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Grains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a:effectLst/>
                          <a:latin typeface="Cambria"/>
                          <a:ea typeface="Times New Roman"/>
                          <a:cs typeface="Times New Roman"/>
                        </a:rPr>
                        <a:t>oz.</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Vegetables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dirty="0">
                          <a:effectLst/>
                          <a:latin typeface="Cambria"/>
                          <a:ea typeface="Times New Roman"/>
                          <a:cs typeface="Times New Roman"/>
                        </a:rPr>
                        <a:t>cups</a:t>
                      </a:r>
                      <a:endParaRPr lang="en-US" sz="2600" dirty="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Fruits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dirty="0">
                          <a:effectLst/>
                          <a:latin typeface="Cambria"/>
                          <a:ea typeface="Times New Roman"/>
                          <a:cs typeface="Times New Roman"/>
                        </a:rPr>
                        <a:t>cups</a:t>
                      </a:r>
                      <a:endParaRPr lang="en-US" sz="2600" dirty="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Dairy</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a:effectLst/>
                          <a:latin typeface="Cambria"/>
                          <a:ea typeface="Times New Roman"/>
                          <a:cs typeface="Times New Roman"/>
                        </a:rPr>
                        <a:t>cups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Protein Foods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a:effectLst/>
                          <a:latin typeface="Cambria"/>
                          <a:ea typeface="Times New Roman"/>
                          <a:cs typeface="Times New Roman"/>
                        </a:rPr>
                        <a:t>oz.</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50">
                <a:tc>
                  <a:txBody>
                    <a:bodyPr/>
                    <a:lstStyle/>
                    <a:p>
                      <a:pPr marL="0" marR="0" algn="ctr">
                        <a:spcBef>
                          <a:spcPts val="0"/>
                        </a:spcBef>
                        <a:spcAft>
                          <a:spcPts val="0"/>
                        </a:spcAft>
                      </a:pPr>
                      <a:r>
                        <a:rPr lang="en-US" sz="2100">
                          <a:effectLst/>
                          <a:latin typeface="Cambria"/>
                          <a:ea typeface="Times New Roman"/>
                          <a:cs typeface="Times New Roman"/>
                        </a:rPr>
                        <a:t>Oils</a:t>
                      </a:r>
                      <a:endParaRPr lang="en-US" sz="260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100" dirty="0">
                          <a:effectLst/>
                          <a:latin typeface="Cambria"/>
                          <a:ea typeface="Times New Roman"/>
                          <a:cs typeface="Times New Roman"/>
                        </a:rPr>
                        <a:t>tsp.</a:t>
                      </a:r>
                      <a:endParaRPr lang="en-US" sz="2600" dirty="0">
                        <a:effectLst/>
                        <a:latin typeface="Cambria"/>
                        <a:ea typeface="Times New Roman"/>
                        <a:cs typeface="Times New Roman"/>
                      </a:endParaRPr>
                    </a:p>
                  </a:txBody>
                  <a:tcPr marL="145733" marR="145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itle 7"/>
          <p:cNvSpPr txBox="1">
            <a:spLocks/>
          </p:cNvSpPr>
          <p:nvPr/>
        </p:nvSpPr>
        <p:spPr>
          <a:xfrm>
            <a:off x="457200" y="304800"/>
            <a:ext cx="8229600" cy="125272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Part 3:  Personalize Plan</a:t>
            </a:r>
            <a:endParaRPr lang="en-US" dirty="0"/>
          </a:p>
        </p:txBody>
      </p:sp>
    </p:spTree>
    <p:extLst>
      <p:ext uri="{BB962C8B-B14F-4D97-AF65-F5344CB8AC3E}">
        <p14:creationId xmlns:p14="http://schemas.microsoft.com/office/powerpoint/2010/main" val="3866434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Part 4: </a:t>
            </a:r>
            <a:r>
              <a:rPr lang="en-US" dirty="0" smtClean="0"/>
              <a:t>My Reports: Food Groups &amp; Cal0ries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940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970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Part 4:  My Reports: Nutrients Report</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66986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59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smtClean="0">
                <a:latin typeface="Candara" pitchFamily="34" charset="0"/>
              </a:rPr>
              <a:t>Calorie</a:t>
            </a:r>
            <a:r>
              <a:rPr lang="en-US" dirty="0" smtClean="0">
                <a:latin typeface="Candara" pitchFamily="34" charset="0"/>
              </a:rPr>
              <a:t>: amount of fuel a food provides to the human body </a:t>
            </a:r>
          </a:p>
          <a:p>
            <a:pPr lvl="1"/>
            <a:r>
              <a:rPr lang="en-US" dirty="0">
                <a:latin typeface="Candara" pitchFamily="34" charset="0"/>
              </a:rPr>
              <a:t>Fats (9 kcals per gram)</a:t>
            </a:r>
          </a:p>
          <a:p>
            <a:pPr lvl="1"/>
            <a:r>
              <a:rPr lang="en-US" dirty="0" smtClean="0">
                <a:latin typeface="Candara" pitchFamily="34" charset="0"/>
              </a:rPr>
              <a:t>Carbohydrates (4 kcals per gram)</a:t>
            </a:r>
          </a:p>
          <a:p>
            <a:pPr lvl="1"/>
            <a:r>
              <a:rPr lang="en-US" dirty="0" smtClean="0">
                <a:latin typeface="Candara" pitchFamily="34" charset="0"/>
              </a:rPr>
              <a:t>Proteins (4 kcals per gram)</a:t>
            </a:r>
            <a:endParaRPr lang="en-US" dirty="0">
              <a:latin typeface="Candara" pitchFamily="34" charset="0"/>
            </a:endParaRPr>
          </a:p>
          <a:p>
            <a:r>
              <a:rPr lang="en-US" dirty="0" smtClean="0">
                <a:latin typeface="Candara" pitchFamily="34" charset="0"/>
              </a:rPr>
              <a:t>2,000 recommended daily caloric intake </a:t>
            </a:r>
          </a:p>
          <a:p>
            <a:r>
              <a:rPr lang="en-US" dirty="0" smtClean="0">
                <a:latin typeface="Candara" pitchFamily="34" charset="0"/>
              </a:rPr>
              <a:t>3,5o0 calories in one pound of fat</a:t>
            </a:r>
          </a:p>
          <a:p>
            <a:endParaRPr lang="en-US" dirty="0">
              <a:latin typeface="Candara" pitchFamily="34" charset="0"/>
            </a:endParaRPr>
          </a:p>
        </p:txBody>
      </p:sp>
      <p:sp>
        <p:nvSpPr>
          <p:cNvPr id="2" name="Title 1"/>
          <p:cNvSpPr>
            <a:spLocks noGrp="1"/>
          </p:cNvSpPr>
          <p:nvPr>
            <p:ph type="title"/>
          </p:nvPr>
        </p:nvSpPr>
        <p:spPr/>
        <p:txBody>
          <a:bodyPr/>
          <a:lstStyle/>
          <a:p>
            <a:r>
              <a:rPr lang="en-US" b="1" dirty="0" smtClean="0">
                <a:solidFill>
                  <a:schemeClr val="tx2"/>
                </a:solidFill>
                <a:latin typeface="Candara" pitchFamily="34" charset="0"/>
              </a:rPr>
              <a:t>Important Concept </a:t>
            </a:r>
            <a:endParaRPr lang="en-US" b="1" dirty="0">
              <a:solidFill>
                <a:schemeClr val="tx2"/>
              </a:solidFill>
              <a:latin typeface="Candara" pitchFamily="34" charset="0"/>
            </a:endParaRPr>
          </a:p>
        </p:txBody>
      </p:sp>
    </p:spTree>
    <p:extLst>
      <p:ext uri="{BB962C8B-B14F-4D97-AF65-F5344CB8AC3E}">
        <p14:creationId xmlns:p14="http://schemas.microsoft.com/office/powerpoint/2010/main" val="368286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Part 5:  Self-Assessment Paper</a:t>
            </a:r>
            <a:endParaRPr lang="en-US" dirty="0"/>
          </a:p>
        </p:txBody>
      </p:sp>
      <p:sp>
        <p:nvSpPr>
          <p:cNvPr id="2" name="Rectangle 1"/>
          <p:cNvSpPr/>
          <p:nvPr/>
        </p:nvSpPr>
        <p:spPr>
          <a:xfrm>
            <a:off x="228600" y="1600200"/>
            <a:ext cx="8686800" cy="5078313"/>
          </a:xfrm>
          <a:prstGeom prst="rect">
            <a:avLst/>
          </a:prstGeom>
        </p:spPr>
        <p:txBody>
          <a:bodyPr wrap="square">
            <a:spAutoFit/>
          </a:bodyPr>
          <a:lstStyle/>
          <a:p>
            <a:endParaRPr lang="en-US" dirty="0" smtClean="0"/>
          </a:p>
          <a:p>
            <a:r>
              <a:rPr lang="en-US" dirty="0" smtClean="0"/>
              <a:t>-200 Words minimum typed</a:t>
            </a:r>
          </a:p>
          <a:p>
            <a:r>
              <a:rPr lang="en-US" dirty="0" smtClean="0"/>
              <a:t>-5 paragraphs, 3 sentences each</a:t>
            </a:r>
          </a:p>
          <a:p>
            <a:endParaRPr lang="en-US" dirty="0"/>
          </a:p>
          <a:p>
            <a:r>
              <a:rPr lang="en-US" dirty="0" smtClean="0"/>
              <a:t>Paragraph #1:  I </a:t>
            </a:r>
            <a:r>
              <a:rPr lang="en-US" dirty="0"/>
              <a:t>am not meeting my recommended number or calories. I averaged ….I should…</a:t>
            </a:r>
          </a:p>
          <a:p>
            <a:endParaRPr lang="en-US" dirty="0"/>
          </a:p>
          <a:p>
            <a:r>
              <a:rPr lang="en-US" dirty="0"/>
              <a:t>Paragraph </a:t>
            </a:r>
            <a:r>
              <a:rPr lang="en-US" dirty="0" smtClean="0"/>
              <a:t>#2: I </a:t>
            </a:r>
            <a:r>
              <a:rPr lang="en-US" dirty="0"/>
              <a:t>eat a balanced diet, including all five food groups…..not enough???  Too much???</a:t>
            </a:r>
          </a:p>
          <a:p>
            <a:endParaRPr lang="en-US" dirty="0"/>
          </a:p>
          <a:p>
            <a:r>
              <a:rPr lang="en-US" dirty="0"/>
              <a:t>Paragraph </a:t>
            </a:r>
            <a:r>
              <a:rPr lang="en-US" dirty="0" smtClean="0"/>
              <a:t>#3: The </a:t>
            </a:r>
            <a:r>
              <a:rPr lang="en-US" dirty="0"/>
              <a:t>nutrients that my diet is good in are vitamins but very low in minerals….. I eat way too much fat and not enough protein….</a:t>
            </a:r>
          </a:p>
          <a:p>
            <a:endParaRPr lang="en-US" dirty="0"/>
          </a:p>
          <a:p>
            <a:r>
              <a:rPr lang="en-US" dirty="0"/>
              <a:t>Paragraph </a:t>
            </a:r>
            <a:r>
              <a:rPr lang="en-US" dirty="0" smtClean="0"/>
              <a:t>#4: Some </a:t>
            </a:r>
            <a:r>
              <a:rPr lang="en-US" dirty="0"/>
              <a:t>good thing s I noticed about my diet are….lots of vegetables, healthy fats…</a:t>
            </a:r>
          </a:p>
          <a:p>
            <a:endParaRPr lang="en-US" dirty="0"/>
          </a:p>
          <a:p>
            <a:r>
              <a:rPr lang="en-US" dirty="0"/>
              <a:t>Paragraph </a:t>
            </a:r>
            <a:r>
              <a:rPr lang="en-US" dirty="0" smtClean="0"/>
              <a:t>#5: I </a:t>
            </a:r>
            <a:r>
              <a:rPr lang="en-US" dirty="0"/>
              <a:t>have learned that…..</a:t>
            </a:r>
          </a:p>
          <a:p>
            <a:endParaRPr lang="en-US" dirty="0"/>
          </a:p>
        </p:txBody>
      </p:sp>
    </p:spTree>
    <p:extLst>
      <p:ext uri="{BB962C8B-B14F-4D97-AF65-F5344CB8AC3E}">
        <p14:creationId xmlns:p14="http://schemas.microsoft.com/office/powerpoint/2010/main" val="1322060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6:  SMART Goal</a:t>
            </a:r>
            <a:endParaRPr lang="en-US" dirty="0"/>
          </a:p>
        </p:txBody>
      </p:sp>
      <p:sp>
        <p:nvSpPr>
          <p:cNvPr id="4" name="Content Placeholder 3"/>
          <p:cNvSpPr>
            <a:spLocks noGrp="1"/>
          </p:cNvSpPr>
          <p:nvPr>
            <p:ph sz="quarter" idx="14"/>
          </p:nvPr>
        </p:nvSpPr>
        <p:spPr>
          <a:xfrm>
            <a:off x="762000" y="1219200"/>
            <a:ext cx="7705344" cy="5638800"/>
          </a:xfrm>
        </p:spPr>
        <p:txBody>
          <a:bodyPr>
            <a:normAutofit fontScale="92500" lnSpcReduction="20000"/>
          </a:bodyPr>
          <a:lstStyle/>
          <a:p>
            <a:r>
              <a:rPr lang="en-US" b="1" dirty="0"/>
              <a:t>Goal: </a:t>
            </a:r>
            <a:r>
              <a:rPr lang="en-US" dirty="0"/>
              <a:t>I will eat </a:t>
            </a:r>
            <a:r>
              <a:rPr lang="en-US" dirty="0" smtClean="0"/>
              <a:t>more fruit.</a:t>
            </a:r>
          </a:p>
          <a:p>
            <a:r>
              <a:rPr lang="en-US" dirty="0" smtClean="0"/>
              <a:t/>
            </a:r>
            <a:br>
              <a:rPr lang="en-US" dirty="0" smtClean="0"/>
            </a:br>
            <a:r>
              <a:rPr lang="en-US" b="1" dirty="0" smtClean="0"/>
              <a:t>Specific</a:t>
            </a:r>
            <a:endParaRPr lang="en-US" b="1" dirty="0"/>
          </a:p>
          <a:p>
            <a:r>
              <a:rPr lang="en-US" dirty="0"/>
              <a:t>	•Eat 1 piece of fruit at breakfast this week.</a:t>
            </a:r>
          </a:p>
          <a:p>
            <a:r>
              <a:rPr lang="en-US" dirty="0"/>
              <a:t>	•Next week add </a:t>
            </a:r>
            <a:r>
              <a:rPr lang="en-US" dirty="0" smtClean="0"/>
              <a:t>fruit </a:t>
            </a:r>
            <a:r>
              <a:rPr lang="en-US" dirty="0"/>
              <a:t>to lunch.</a:t>
            </a:r>
          </a:p>
          <a:p>
            <a:r>
              <a:rPr lang="en-US" b="1" dirty="0"/>
              <a:t>Measurable</a:t>
            </a:r>
          </a:p>
          <a:p>
            <a:r>
              <a:rPr lang="en-US" dirty="0"/>
              <a:t>	•Measure with measuring cup and write down </a:t>
            </a:r>
            <a:r>
              <a:rPr lang="en-US"/>
              <a:t>how </a:t>
            </a:r>
            <a:r>
              <a:rPr lang="en-US" smtClean="0"/>
              <a:t>	much fruit </a:t>
            </a:r>
            <a:r>
              <a:rPr lang="en-US" dirty="0"/>
              <a:t>I eat each day. </a:t>
            </a:r>
            <a:r>
              <a:rPr lang="en-US" b="1" dirty="0"/>
              <a:t>Log</a:t>
            </a:r>
            <a:r>
              <a:rPr lang="en-US" b="1" dirty="0" smtClean="0"/>
              <a:t>….in </a:t>
            </a:r>
            <a:r>
              <a:rPr lang="en-US" b="1" dirty="0" err="1" smtClean="0"/>
              <a:t>MyFitnessPal</a:t>
            </a:r>
            <a:endParaRPr lang="en-US" b="1" dirty="0"/>
          </a:p>
          <a:p>
            <a:r>
              <a:rPr lang="en-US" b="1" dirty="0"/>
              <a:t>ACTIONALBE </a:t>
            </a:r>
            <a:r>
              <a:rPr lang="en-US" i="1" dirty="0"/>
              <a:t>Achievable/Attainable</a:t>
            </a:r>
          </a:p>
          <a:p>
            <a:r>
              <a:rPr lang="en-US" dirty="0"/>
              <a:t>	•I am going to start by eating 1 pieces of fruit </a:t>
            </a:r>
            <a:r>
              <a:rPr lang="en-US" dirty="0" smtClean="0"/>
              <a:t>daily, 	then 	adding </a:t>
            </a:r>
            <a:r>
              <a:rPr lang="en-US" dirty="0"/>
              <a:t>1 more per week.</a:t>
            </a:r>
          </a:p>
          <a:p>
            <a:r>
              <a:rPr lang="en-US" b="1" dirty="0"/>
              <a:t>Relevant</a:t>
            </a:r>
          </a:p>
          <a:p>
            <a:r>
              <a:rPr lang="en-US" dirty="0"/>
              <a:t>	•Actually adding more fruit </a:t>
            </a:r>
            <a:r>
              <a:rPr lang="en-US" dirty="0" smtClean="0"/>
              <a:t>throughout </a:t>
            </a:r>
            <a:r>
              <a:rPr lang="en-US" dirty="0"/>
              <a:t>the </a:t>
            </a:r>
            <a:r>
              <a:rPr lang="en-US" dirty="0" smtClean="0"/>
              <a:t>day</a:t>
            </a:r>
            <a:r>
              <a:rPr lang="en-US" dirty="0"/>
              <a:t>. </a:t>
            </a:r>
          </a:p>
          <a:p>
            <a:r>
              <a:rPr lang="en-US" dirty="0"/>
              <a:t>	•Breakfast, lunch, snack, dinner, and snack.</a:t>
            </a:r>
          </a:p>
          <a:p>
            <a:r>
              <a:rPr lang="en-US" b="1" dirty="0"/>
              <a:t>Timely</a:t>
            </a:r>
          </a:p>
          <a:p>
            <a:r>
              <a:rPr lang="en-US" dirty="0"/>
              <a:t>	•This week I am going to add 1 more </a:t>
            </a:r>
            <a:r>
              <a:rPr lang="en-US" dirty="0" smtClean="0"/>
              <a:t>fruit, </a:t>
            </a:r>
            <a:r>
              <a:rPr lang="en-US" dirty="0"/>
              <a:t>next </a:t>
            </a:r>
            <a:r>
              <a:rPr lang="en-US" dirty="0" smtClean="0"/>
              <a:t>week 	add </a:t>
            </a:r>
            <a:r>
              <a:rPr lang="en-US" dirty="0"/>
              <a:t>2, </a:t>
            </a:r>
            <a:r>
              <a:rPr lang="en-US" dirty="0" smtClean="0"/>
              <a:t>then </a:t>
            </a:r>
            <a:r>
              <a:rPr lang="en-US" dirty="0"/>
              <a:t>3, 4 and 5. =5 after 5 weeks!</a:t>
            </a:r>
          </a:p>
          <a:p>
            <a:endParaRPr lang="en-US" dirty="0"/>
          </a:p>
        </p:txBody>
      </p:sp>
    </p:spTree>
    <p:extLst>
      <p:ext uri="{BB962C8B-B14F-4D97-AF65-F5344CB8AC3E}">
        <p14:creationId xmlns:p14="http://schemas.microsoft.com/office/powerpoint/2010/main" val="2443611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b="54564"/>
          <a:stretch/>
        </p:blipFill>
        <p:spPr bwMode="auto">
          <a:xfrm>
            <a:off x="0" y="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8229600" cy="5029200"/>
          </a:xfrm>
          <a:solidFill>
            <a:schemeClr val="bg1"/>
          </a:solidFill>
          <a:ln>
            <a:solidFill>
              <a:schemeClr val="accent2"/>
            </a:solidFill>
          </a:ln>
        </p:spPr>
        <p:txBody>
          <a:bodyPr/>
          <a:lstStyle/>
          <a:p>
            <a:r>
              <a:rPr lang="en-US" dirty="0" smtClean="0">
                <a:latin typeface="Candara" pitchFamily="34" charset="0"/>
              </a:rPr>
              <a:t>Any fruit or 100% fruit juice </a:t>
            </a:r>
          </a:p>
          <a:p>
            <a:r>
              <a:rPr lang="en-US" dirty="0" smtClean="0">
                <a:latin typeface="Candara" pitchFamily="34" charset="0"/>
              </a:rPr>
              <a:t>Fresh, canned, frozen or dried</a:t>
            </a:r>
          </a:p>
          <a:p>
            <a:pPr marL="0" indent="0">
              <a:buNone/>
            </a:pPr>
            <a:r>
              <a:rPr lang="en-US" dirty="0" smtClean="0">
                <a:latin typeface="Candara" pitchFamily="34" charset="0"/>
              </a:rPr>
              <a:t> </a:t>
            </a:r>
          </a:p>
          <a:p>
            <a:r>
              <a:rPr lang="en-US" dirty="0" smtClean="0">
                <a:latin typeface="Candara" pitchFamily="34" charset="0"/>
              </a:rPr>
              <a:t>Commonly eaten fruits:</a:t>
            </a:r>
          </a:p>
          <a:p>
            <a:pPr lvl="1"/>
            <a:r>
              <a:rPr lang="en-US" dirty="0" smtClean="0">
                <a:latin typeface="Candara" pitchFamily="34" charset="0"/>
              </a:rPr>
              <a:t>Apples		</a:t>
            </a:r>
          </a:p>
          <a:p>
            <a:pPr lvl="1"/>
            <a:r>
              <a:rPr lang="en-US" dirty="0" smtClean="0">
                <a:latin typeface="Candara" pitchFamily="34" charset="0"/>
              </a:rPr>
              <a:t>Bananas</a:t>
            </a:r>
          </a:p>
          <a:p>
            <a:pPr lvl="1"/>
            <a:r>
              <a:rPr lang="en-US" dirty="0" smtClean="0">
                <a:latin typeface="Candara" pitchFamily="34" charset="0"/>
              </a:rPr>
              <a:t>Kiwi</a:t>
            </a:r>
          </a:p>
          <a:p>
            <a:pPr lvl="1"/>
            <a:r>
              <a:rPr lang="en-US" dirty="0" smtClean="0">
                <a:latin typeface="Candara" pitchFamily="34" charset="0"/>
              </a:rPr>
              <a:t>Mangoes </a:t>
            </a:r>
          </a:p>
          <a:p>
            <a:pPr lvl="1"/>
            <a:r>
              <a:rPr lang="en-US" dirty="0" smtClean="0">
                <a:latin typeface="Candara" pitchFamily="34" charset="0"/>
              </a:rPr>
              <a:t>Peaches</a:t>
            </a:r>
          </a:p>
          <a:p>
            <a:pPr marL="457200" lvl="1" indent="0">
              <a:buNone/>
            </a:pPr>
            <a:endParaRPr lang="en-US" dirty="0"/>
          </a:p>
        </p:txBody>
      </p:sp>
      <p:sp>
        <p:nvSpPr>
          <p:cNvPr id="2" name="Title 1"/>
          <p:cNvSpPr>
            <a:spLocks noGrp="1"/>
          </p:cNvSpPr>
          <p:nvPr>
            <p:ph type="title"/>
          </p:nvPr>
        </p:nvSpPr>
        <p:spPr>
          <a:xfrm>
            <a:off x="457200" y="76200"/>
            <a:ext cx="8229600" cy="1295400"/>
          </a:xfrm>
          <a:noFill/>
          <a:ln w="38100">
            <a:noFill/>
          </a:ln>
        </p:spPr>
        <p:style>
          <a:lnRef idx="2">
            <a:schemeClr val="accent6"/>
          </a:lnRef>
          <a:fillRef idx="1">
            <a:schemeClr val="lt1"/>
          </a:fillRef>
          <a:effectRef idx="0">
            <a:schemeClr val="accent6"/>
          </a:effectRef>
          <a:fontRef idx="minor">
            <a:schemeClr val="dk1"/>
          </a:fontRef>
        </p:style>
        <p:txBody>
          <a:bodyPr>
            <a:noAutofit/>
          </a:bodyPr>
          <a:lstStyle/>
          <a:p>
            <a:pPr algn="l"/>
            <a:r>
              <a:rPr lang="en-U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Focus on fruits</a:t>
            </a:r>
            <a:br>
              <a:rPr lang="en-U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br>
            <a:r>
              <a:rPr lang="en-US" sz="4000" dirty="0" smtClean="0">
                <a:ln w="18415" cmpd="sng">
                  <a:solidFill>
                    <a:srgbClr val="FFFFFF"/>
                  </a:solidFill>
                  <a:prstDash val="solid"/>
                </a:ln>
                <a:solidFill>
                  <a:srgbClr val="FFFFFF"/>
                </a:solidFill>
                <a:latin typeface="Candara" pitchFamily="34" charset="0"/>
              </a:rPr>
              <a:t>Serving: 2 cups</a:t>
            </a:r>
            <a:endParaRPr lang="en-US" sz="4000" dirty="0">
              <a:ln w="18415" cmpd="sng">
                <a:solidFill>
                  <a:srgbClr val="FFFFFF"/>
                </a:solidFill>
                <a:prstDash val="solid"/>
              </a:ln>
              <a:solidFill>
                <a:srgbClr val="FFFFFF"/>
              </a:solidFill>
              <a:latin typeface="Candara" pitchFamily="34" charset="0"/>
            </a:endParaRPr>
          </a:p>
        </p:txBody>
      </p:sp>
      <p:cxnSp>
        <p:nvCxnSpPr>
          <p:cNvPr id="5" name="Straight Connector 4"/>
          <p:cNvCxnSpPr/>
          <p:nvPr/>
        </p:nvCxnSpPr>
        <p:spPr>
          <a:xfrm>
            <a:off x="381000" y="1600200"/>
            <a:ext cx="8382000" cy="0"/>
          </a:xfrm>
          <a:prstGeom prst="line">
            <a:avLst/>
          </a:prstGeom>
          <a:ln w="76200">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677301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56188"/>
          <a:stretch/>
        </p:blipFill>
        <p:spPr bwMode="auto">
          <a:xfrm>
            <a:off x="0" y="0"/>
            <a:ext cx="9144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524001"/>
            <a:ext cx="8229600" cy="5029200"/>
          </a:xfrm>
          <a:solidFill>
            <a:schemeClr val="bg1"/>
          </a:solidFill>
          <a:ln>
            <a:solidFill>
              <a:srgbClr val="00B050"/>
            </a:solidFill>
          </a:ln>
        </p:spPr>
        <p:txBody>
          <a:bodyPr>
            <a:normAutofit/>
          </a:bodyPr>
          <a:lstStyle/>
          <a:p>
            <a:r>
              <a:rPr lang="en-US" dirty="0" smtClean="0">
                <a:latin typeface="Candara" pitchFamily="34" charset="0"/>
              </a:rPr>
              <a:t>Any vegetable or 100% vegetable juice</a:t>
            </a:r>
          </a:p>
          <a:p>
            <a:r>
              <a:rPr lang="en-US" dirty="0" smtClean="0">
                <a:latin typeface="Candara" pitchFamily="34" charset="0"/>
              </a:rPr>
              <a:t>Raw or cooked; fresh, frozen, canned or dried/dehydrated </a:t>
            </a:r>
          </a:p>
          <a:p>
            <a:pPr marL="0" indent="0">
              <a:buNone/>
            </a:pPr>
            <a:endParaRPr lang="en-US" dirty="0" smtClean="0">
              <a:latin typeface="Candara" pitchFamily="34" charset="0"/>
            </a:endParaRPr>
          </a:p>
          <a:p>
            <a:r>
              <a:rPr lang="en-US" dirty="0" smtClean="0">
                <a:latin typeface="Candara" pitchFamily="34" charset="0"/>
              </a:rPr>
              <a:t>Organized into 5 subgroups – based on nutrient content </a:t>
            </a:r>
          </a:p>
          <a:p>
            <a:pPr lvl="1"/>
            <a:r>
              <a:rPr lang="en-US" dirty="0" smtClean="0">
                <a:latin typeface="Candara" pitchFamily="34" charset="0"/>
              </a:rPr>
              <a:t>Dark Green</a:t>
            </a:r>
          </a:p>
          <a:p>
            <a:pPr lvl="1"/>
            <a:r>
              <a:rPr lang="en-US" dirty="0" smtClean="0">
                <a:latin typeface="Candara" pitchFamily="34" charset="0"/>
              </a:rPr>
              <a:t>Starchy </a:t>
            </a:r>
          </a:p>
          <a:p>
            <a:pPr lvl="1"/>
            <a:r>
              <a:rPr lang="en-US" dirty="0" smtClean="0">
                <a:latin typeface="Candara" pitchFamily="34" charset="0"/>
              </a:rPr>
              <a:t>Red &amp; Orange </a:t>
            </a:r>
          </a:p>
          <a:p>
            <a:pPr lvl="1"/>
            <a:r>
              <a:rPr lang="en-US" dirty="0" smtClean="0">
                <a:latin typeface="Candara" pitchFamily="34" charset="0"/>
              </a:rPr>
              <a:t>Beans &amp; Peas </a:t>
            </a:r>
          </a:p>
          <a:p>
            <a:pPr lvl="1"/>
            <a:r>
              <a:rPr lang="en-US" dirty="0" smtClean="0">
                <a:latin typeface="Candara" pitchFamily="34" charset="0"/>
              </a:rPr>
              <a:t>Other </a:t>
            </a:r>
            <a:endParaRPr lang="en-US" dirty="0">
              <a:latin typeface="Candara" pitchFamily="34" charset="0"/>
            </a:endParaRPr>
          </a:p>
        </p:txBody>
      </p:sp>
      <p:cxnSp>
        <p:nvCxnSpPr>
          <p:cNvPr id="6" name="Straight Connector 5"/>
          <p:cNvCxnSpPr/>
          <p:nvPr/>
        </p:nvCxnSpPr>
        <p:spPr>
          <a:xfrm>
            <a:off x="381000" y="1524000"/>
            <a:ext cx="838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3400" y="152400"/>
            <a:ext cx="8001000" cy="1446550"/>
          </a:xfrm>
          <a:prstGeom prst="rect">
            <a:avLst/>
          </a:prstGeom>
          <a:noFill/>
        </p:spPr>
        <p:txBody>
          <a:bodyPr wrap="square" rtlCol="0">
            <a:sp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Vary your </a:t>
            </a:r>
            <a:r>
              <a:rPr lang="en-U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vegetables</a:t>
            </a:r>
          </a:p>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 Serving: 2 ½ - 3 cups</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endParaRPr>
          </a:p>
        </p:txBody>
      </p:sp>
    </p:spTree>
    <p:extLst>
      <p:ext uri="{BB962C8B-B14F-4D97-AF65-F5344CB8AC3E}">
        <p14:creationId xmlns:p14="http://schemas.microsoft.com/office/powerpoint/2010/main" val="11866390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54" t="10403" r="-54" b="41370"/>
          <a:stretch/>
        </p:blipFill>
        <p:spPr bwMode="auto">
          <a:xfrm>
            <a:off x="0" y="0"/>
            <a:ext cx="9144000" cy="30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8229600" cy="5051961"/>
          </a:xfrm>
          <a:solidFill>
            <a:schemeClr val="bg1"/>
          </a:solidFill>
          <a:ln>
            <a:solidFill>
              <a:srgbClr val="996633"/>
            </a:solidFill>
          </a:ln>
        </p:spPr>
        <p:txBody>
          <a:bodyPr>
            <a:normAutofit/>
          </a:bodyPr>
          <a:lstStyle/>
          <a:p>
            <a:r>
              <a:rPr lang="en-US" dirty="0" smtClean="0">
                <a:latin typeface="Candara" pitchFamily="34" charset="0"/>
              </a:rPr>
              <a:t>Any food made from wheat, rice, oats, cornmeal, barley or another cereal grain</a:t>
            </a:r>
          </a:p>
          <a:p>
            <a:pPr marL="0" indent="0">
              <a:buNone/>
            </a:pPr>
            <a:endParaRPr lang="en-US" dirty="0" smtClean="0">
              <a:latin typeface="Candara" pitchFamily="34" charset="0"/>
            </a:endParaRPr>
          </a:p>
          <a:p>
            <a:pPr lvl="1"/>
            <a:r>
              <a:rPr lang="en-US" sz="3200" b="1" dirty="0" smtClean="0">
                <a:latin typeface="Candara" pitchFamily="34" charset="0"/>
              </a:rPr>
              <a:t>Whole Grains</a:t>
            </a:r>
            <a:r>
              <a:rPr lang="en-US" sz="3200" dirty="0" smtClean="0">
                <a:latin typeface="Candara" pitchFamily="34" charset="0"/>
              </a:rPr>
              <a:t>:</a:t>
            </a:r>
          </a:p>
          <a:p>
            <a:pPr lvl="2"/>
            <a:r>
              <a:rPr lang="en-US" sz="2800" dirty="0" smtClean="0">
                <a:latin typeface="Candara" pitchFamily="34" charset="0"/>
              </a:rPr>
              <a:t>Contain entire grain </a:t>
            </a:r>
            <a:r>
              <a:rPr lang="en-US" sz="2800" dirty="0" err="1" smtClean="0">
                <a:latin typeface="Candara" pitchFamily="34" charset="0"/>
              </a:rPr>
              <a:t>kernal</a:t>
            </a:r>
            <a:r>
              <a:rPr lang="en-US" sz="2800" dirty="0" smtClean="0">
                <a:latin typeface="Candara" pitchFamily="34" charset="0"/>
              </a:rPr>
              <a:t> – the bran, germ, and </a:t>
            </a:r>
            <a:r>
              <a:rPr lang="en-US" sz="2800" dirty="0" err="1" smtClean="0">
                <a:latin typeface="Candara" pitchFamily="34" charset="0"/>
              </a:rPr>
              <a:t>enosperm</a:t>
            </a:r>
            <a:r>
              <a:rPr lang="en-US" sz="2800" dirty="0" smtClean="0">
                <a:latin typeface="Candara" pitchFamily="34" charset="0"/>
              </a:rPr>
              <a:t> </a:t>
            </a:r>
          </a:p>
          <a:p>
            <a:pPr lvl="2"/>
            <a:r>
              <a:rPr lang="en-US" sz="2800" dirty="0" smtClean="0">
                <a:latin typeface="Candara" pitchFamily="34" charset="0"/>
              </a:rPr>
              <a:t>Whole wheat bread, brown rice, wild rice </a:t>
            </a:r>
          </a:p>
          <a:p>
            <a:pPr lvl="1"/>
            <a:r>
              <a:rPr lang="en-US" sz="3200" b="1" dirty="0" smtClean="0">
                <a:latin typeface="Candara" pitchFamily="34" charset="0"/>
              </a:rPr>
              <a:t>Refined Grains</a:t>
            </a:r>
            <a:r>
              <a:rPr lang="en-US" sz="3200" dirty="0" smtClean="0">
                <a:latin typeface="Candara" pitchFamily="34" charset="0"/>
              </a:rPr>
              <a:t>:</a:t>
            </a:r>
          </a:p>
          <a:p>
            <a:pPr lvl="2"/>
            <a:r>
              <a:rPr lang="en-US" sz="2800" dirty="0" smtClean="0">
                <a:latin typeface="Candara" pitchFamily="34" charset="0"/>
              </a:rPr>
              <a:t>Milled; process that removes the bran and germ </a:t>
            </a:r>
          </a:p>
          <a:p>
            <a:pPr lvl="2"/>
            <a:r>
              <a:rPr lang="en-US" sz="2800" dirty="0" smtClean="0">
                <a:latin typeface="Candara" pitchFamily="34" charset="0"/>
              </a:rPr>
              <a:t>White bread, white rice, pretzels </a:t>
            </a:r>
            <a:endParaRPr lang="en-US" sz="2800" dirty="0">
              <a:latin typeface="Candara" pitchFamily="34" charset="0"/>
            </a:endParaRPr>
          </a:p>
        </p:txBody>
      </p:sp>
      <p:sp>
        <p:nvSpPr>
          <p:cNvPr id="2" name="Title 1"/>
          <p:cNvSpPr>
            <a:spLocks noGrp="1"/>
          </p:cNvSpPr>
          <p:nvPr>
            <p:ph type="title"/>
          </p:nvPr>
        </p:nvSpPr>
        <p:spPr>
          <a:xfrm>
            <a:off x="533400" y="304800"/>
            <a:ext cx="8763000" cy="1143000"/>
          </a:xfrm>
        </p:spPr>
        <p:txBody>
          <a:bodyPr>
            <a:noAutofit/>
          </a:bodyPr>
          <a:lstStyle/>
          <a:p>
            <a:pPr algn="l"/>
            <a:r>
              <a:rPr lang="en-US" sz="48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andara" pitchFamily="34" charset="0"/>
              </a:rPr>
              <a:t>Make half your </a:t>
            </a:r>
            <a:r>
              <a:rPr lang="en-US" sz="4800" b="1"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andara" pitchFamily="34" charset="0"/>
              </a:rPr>
              <a:t>grains whole</a:t>
            </a:r>
            <a:br>
              <a:rPr lang="en-US" sz="4800" b="1"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andara" pitchFamily="34" charset="0"/>
              </a:rPr>
            </a:br>
            <a:r>
              <a:rPr lang="en-US" sz="4000" dirty="0" smtClean="0">
                <a:ln w="18415" cmpd="sng">
                  <a:solidFill>
                    <a:srgbClr val="FFFFFF"/>
                  </a:solidFill>
                  <a:prstDash val="solid"/>
                </a:ln>
                <a:solidFill>
                  <a:srgbClr val="FFFFFF"/>
                </a:solidFill>
                <a:latin typeface="Candara" pitchFamily="34" charset="0"/>
              </a:rPr>
              <a:t>Serving: 3-4 ounces</a:t>
            </a:r>
            <a:r>
              <a:rPr lang="en-US" sz="4000" b="1"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andara" pitchFamily="34" charset="0"/>
              </a:rPr>
              <a:t> </a:t>
            </a:r>
            <a:endParaRPr lang="en-US" sz="4800" b="1" dirty="0">
              <a:ln w="18415" cmpd="sng">
                <a:solidFill>
                  <a:srgbClr val="FFFFFF"/>
                </a:solidFill>
                <a:prstDash val="solid"/>
              </a:ln>
              <a:solidFill>
                <a:srgbClr val="FFFFFF"/>
              </a:solidFill>
              <a:effectLst>
                <a:outerShdw blurRad="38100" dist="38100" dir="2700000" algn="tl">
                  <a:srgbClr val="000000">
                    <a:alpha val="43137"/>
                  </a:srgbClr>
                </a:outerShdw>
              </a:effectLst>
              <a:latin typeface="Candara" pitchFamily="34" charset="0"/>
            </a:endParaRPr>
          </a:p>
        </p:txBody>
      </p:sp>
      <p:cxnSp>
        <p:nvCxnSpPr>
          <p:cNvPr id="5" name="Straight Connector 4"/>
          <p:cNvCxnSpPr/>
          <p:nvPr/>
        </p:nvCxnSpPr>
        <p:spPr>
          <a:xfrm>
            <a:off x="381000" y="1600200"/>
            <a:ext cx="8382000" cy="0"/>
          </a:xfrm>
          <a:prstGeom prst="line">
            <a:avLst/>
          </a:prstGeom>
          <a:ln w="76200">
            <a:solidFill>
              <a:srgbClr val="9966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205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864" b="32870"/>
          <a:stretch/>
        </p:blipFill>
        <p:spPr bwMode="auto">
          <a:xfrm>
            <a:off x="0" y="0"/>
            <a:ext cx="9144000" cy="3123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8229600" cy="5029200"/>
          </a:xfrm>
          <a:solidFill>
            <a:schemeClr val="bg1"/>
          </a:solidFill>
          <a:ln>
            <a:solidFill>
              <a:schemeClr val="accent6"/>
            </a:solidFill>
          </a:ln>
        </p:spPr>
        <p:txBody>
          <a:bodyPr/>
          <a:lstStyle/>
          <a:p>
            <a:r>
              <a:rPr lang="en-US" dirty="0" smtClean="0">
                <a:latin typeface="Candara" pitchFamily="34" charset="0"/>
              </a:rPr>
              <a:t>All foods made from meat, poultry, seafood, beans and peas, nuts and seeds</a:t>
            </a:r>
          </a:p>
          <a:p>
            <a:endParaRPr lang="en-US" dirty="0">
              <a:latin typeface="Candara" pitchFamily="34" charset="0"/>
            </a:endParaRPr>
          </a:p>
          <a:p>
            <a:r>
              <a:rPr lang="en-US" dirty="0" smtClean="0">
                <a:latin typeface="Candara" pitchFamily="34" charset="0"/>
              </a:rPr>
              <a:t>Commonly eaten protein foods:</a:t>
            </a:r>
          </a:p>
          <a:p>
            <a:pPr lvl="1"/>
            <a:r>
              <a:rPr lang="en-US" dirty="0" smtClean="0">
                <a:latin typeface="Candara" pitchFamily="34" charset="0"/>
              </a:rPr>
              <a:t>Beef, ham, pork</a:t>
            </a:r>
          </a:p>
          <a:p>
            <a:pPr lvl="1"/>
            <a:r>
              <a:rPr lang="en-US" dirty="0" smtClean="0">
                <a:latin typeface="Candara" pitchFamily="34" charset="0"/>
              </a:rPr>
              <a:t>Chicken, turkey </a:t>
            </a:r>
          </a:p>
          <a:p>
            <a:pPr lvl="1"/>
            <a:r>
              <a:rPr lang="en-US" dirty="0" smtClean="0">
                <a:latin typeface="Candara" pitchFamily="34" charset="0"/>
              </a:rPr>
              <a:t>Chicken eggs </a:t>
            </a:r>
          </a:p>
          <a:p>
            <a:pPr lvl="1"/>
            <a:r>
              <a:rPr lang="en-US" dirty="0" smtClean="0">
                <a:latin typeface="Candara" pitchFamily="34" charset="0"/>
              </a:rPr>
              <a:t>Black beans</a:t>
            </a:r>
          </a:p>
          <a:p>
            <a:pPr lvl="1"/>
            <a:r>
              <a:rPr lang="en-US" dirty="0" smtClean="0">
                <a:latin typeface="Candara" pitchFamily="34" charset="0"/>
              </a:rPr>
              <a:t>Chickpeas  </a:t>
            </a:r>
            <a:endParaRPr lang="en-US" dirty="0">
              <a:latin typeface="Candara" pitchFamily="34" charset="0"/>
            </a:endParaRPr>
          </a:p>
        </p:txBody>
      </p:sp>
      <p:sp>
        <p:nvSpPr>
          <p:cNvPr id="2" name="Title 1"/>
          <p:cNvSpPr>
            <a:spLocks noGrp="1"/>
          </p:cNvSpPr>
          <p:nvPr>
            <p:ph type="title"/>
          </p:nvPr>
        </p:nvSpPr>
        <p:spPr/>
        <p:txBody>
          <a:bodyPr>
            <a:normAutofit fontScale="90000"/>
          </a:bodyPr>
          <a:lstStyle/>
          <a:p>
            <a:pPr algn="l"/>
            <a:r>
              <a:rPr lang="en-US"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Go lean with </a:t>
            </a:r>
            <a:r>
              <a:rPr lang="en-US" sz="53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protein </a:t>
            </a:r>
            <a:r>
              <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
            </a:r>
            <a:br>
              <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br>
            <a:r>
              <a:rPr lang="en-US" dirty="0" smtClean="0">
                <a:ln w="18415" cmpd="sng">
                  <a:solidFill>
                    <a:srgbClr val="FFFFFF"/>
                  </a:solidFill>
                  <a:prstDash val="solid"/>
                </a:ln>
                <a:solidFill>
                  <a:srgbClr val="FFFFFF"/>
                </a:solidFill>
                <a:latin typeface="Candara" pitchFamily="34" charset="0"/>
              </a:rPr>
              <a:t>Serving: 5 ounces </a:t>
            </a:r>
            <a:endParaRPr lang="en-US" dirty="0">
              <a:ln w="18415" cmpd="sng">
                <a:solidFill>
                  <a:srgbClr val="FFFFFF"/>
                </a:solidFill>
                <a:prstDash val="solid"/>
              </a:ln>
              <a:solidFill>
                <a:srgbClr val="FFFFFF"/>
              </a:solidFill>
              <a:latin typeface="Candara" pitchFamily="34" charset="0"/>
            </a:endParaRPr>
          </a:p>
        </p:txBody>
      </p:sp>
      <p:cxnSp>
        <p:nvCxnSpPr>
          <p:cNvPr id="5" name="Straight Connector 4"/>
          <p:cNvCxnSpPr/>
          <p:nvPr/>
        </p:nvCxnSpPr>
        <p:spPr>
          <a:xfrm>
            <a:off x="381000" y="1600200"/>
            <a:ext cx="8382000"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076466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446" b="23749"/>
          <a:stretch/>
        </p:blipFill>
        <p:spPr bwMode="auto">
          <a:xfrm>
            <a:off x="0" y="0"/>
            <a:ext cx="9158330" cy="309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8229600" cy="5029200"/>
          </a:xfrm>
          <a:solidFill>
            <a:schemeClr val="bg1"/>
          </a:solidFill>
          <a:ln>
            <a:solidFill>
              <a:schemeClr val="tx2">
                <a:lumMod val="40000"/>
                <a:lumOff val="60000"/>
              </a:schemeClr>
            </a:solidFill>
          </a:ln>
        </p:spPr>
        <p:txBody>
          <a:bodyPr/>
          <a:lstStyle/>
          <a:p>
            <a:r>
              <a:rPr lang="en-US" dirty="0" smtClean="0">
                <a:latin typeface="Candara" pitchFamily="34" charset="0"/>
              </a:rPr>
              <a:t>Fluid milk and products made from milk </a:t>
            </a:r>
          </a:p>
          <a:p>
            <a:r>
              <a:rPr lang="en-US" dirty="0" smtClean="0">
                <a:latin typeface="Candara" pitchFamily="34" charset="0"/>
              </a:rPr>
              <a:t>Switch to fat-free or low fat (1%) milk </a:t>
            </a:r>
            <a:endParaRPr lang="en-US" dirty="0">
              <a:latin typeface="Candara" pitchFamily="34" charset="0"/>
            </a:endParaRPr>
          </a:p>
          <a:p>
            <a:pPr marL="0" indent="0">
              <a:buNone/>
            </a:pPr>
            <a:endParaRPr lang="en-US" dirty="0" smtClean="0">
              <a:latin typeface="Candara" pitchFamily="34" charset="0"/>
            </a:endParaRPr>
          </a:p>
          <a:p>
            <a:r>
              <a:rPr lang="en-US" dirty="0" smtClean="0">
                <a:latin typeface="Candara" pitchFamily="34" charset="0"/>
              </a:rPr>
              <a:t>Commonly eaten daily products</a:t>
            </a:r>
          </a:p>
          <a:p>
            <a:pPr lvl="1"/>
            <a:r>
              <a:rPr lang="en-US" dirty="0" smtClean="0">
                <a:latin typeface="Candara" pitchFamily="34" charset="0"/>
              </a:rPr>
              <a:t>Cheese</a:t>
            </a:r>
          </a:p>
          <a:p>
            <a:pPr lvl="1"/>
            <a:r>
              <a:rPr lang="en-US" dirty="0" smtClean="0">
                <a:latin typeface="Candara" pitchFamily="34" charset="0"/>
              </a:rPr>
              <a:t>Yogurt </a:t>
            </a:r>
          </a:p>
          <a:p>
            <a:pPr lvl="1"/>
            <a:r>
              <a:rPr lang="en-US" dirty="0" smtClean="0">
                <a:latin typeface="Candara" pitchFamily="34" charset="0"/>
              </a:rPr>
              <a:t>Ice cream</a:t>
            </a:r>
          </a:p>
          <a:p>
            <a:pPr lvl="1"/>
            <a:r>
              <a:rPr lang="en-US" dirty="0" smtClean="0">
                <a:latin typeface="Candara" pitchFamily="34" charset="0"/>
              </a:rPr>
              <a:t>Pudding </a:t>
            </a:r>
            <a:endParaRPr lang="en-US" dirty="0">
              <a:latin typeface="Candara" pitchFamily="34" charset="0"/>
            </a:endParaRPr>
          </a:p>
        </p:txBody>
      </p:sp>
      <p:sp>
        <p:nvSpPr>
          <p:cNvPr id="2" name="Title 1"/>
          <p:cNvSpPr>
            <a:spLocks noGrp="1"/>
          </p:cNvSpPr>
          <p:nvPr>
            <p:ph type="title"/>
          </p:nvPr>
        </p:nvSpPr>
        <p:spPr/>
        <p:txBody>
          <a:bodyPr>
            <a:normAutofit fontScale="90000"/>
          </a:bodyPr>
          <a:lstStyle/>
          <a:p>
            <a:pPr algn="l"/>
            <a:r>
              <a:rPr lang="en-US"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Get your </a:t>
            </a:r>
            <a:r>
              <a:rPr lang="en-US" sz="53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calcium-rich</a:t>
            </a:r>
            <a:r>
              <a:rPr lang="en-US"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 foods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Serving: 3 cups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endParaRPr>
          </a:p>
        </p:txBody>
      </p:sp>
      <p:cxnSp>
        <p:nvCxnSpPr>
          <p:cNvPr id="5" name="Straight Connector 4"/>
          <p:cNvCxnSpPr/>
          <p:nvPr/>
        </p:nvCxnSpPr>
        <p:spPr>
          <a:xfrm>
            <a:off x="381000" y="1600200"/>
            <a:ext cx="8382000" cy="0"/>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739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580" b="29295"/>
          <a:stretch/>
        </p:blipFill>
        <p:spPr bwMode="auto">
          <a:xfrm>
            <a:off x="0" y="0"/>
            <a:ext cx="9144000" cy="32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15965"/>
            <a:ext cx="8229600" cy="4953000"/>
          </a:xfrm>
          <a:solidFill>
            <a:schemeClr val="bg1"/>
          </a:solidFill>
          <a:ln>
            <a:solidFill>
              <a:srgbClr val="FFC000"/>
            </a:solidFill>
          </a:ln>
        </p:spPr>
        <p:txBody>
          <a:bodyPr>
            <a:normAutofit/>
          </a:bodyPr>
          <a:lstStyle/>
          <a:p>
            <a:r>
              <a:rPr lang="en-US" dirty="0" smtClean="0">
                <a:latin typeface="Candara" pitchFamily="34" charset="0"/>
              </a:rPr>
              <a:t>Oils are fats that are liquid at room temperature (plant and fish sources)</a:t>
            </a:r>
          </a:p>
          <a:p>
            <a:pPr lvl="1"/>
            <a:r>
              <a:rPr lang="en-US" b="1" dirty="0" smtClean="0">
                <a:latin typeface="Candara" pitchFamily="34" charset="0"/>
              </a:rPr>
              <a:t>NOT a food group, but provides essential nutrients </a:t>
            </a:r>
          </a:p>
          <a:p>
            <a:pPr lvl="1"/>
            <a:endParaRPr lang="en-US" dirty="0">
              <a:latin typeface="Candara" pitchFamily="34" charset="0"/>
            </a:endParaRPr>
          </a:p>
          <a:p>
            <a:r>
              <a:rPr lang="en-US" dirty="0" smtClean="0">
                <a:latin typeface="Candara" pitchFamily="34" charset="0"/>
              </a:rPr>
              <a:t>Commonly eaten oils:</a:t>
            </a:r>
          </a:p>
          <a:p>
            <a:pPr lvl="1"/>
            <a:r>
              <a:rPr lang="en-US" dirty="0" err="1" smtClean="0">
                <a:latin typeface="Candara" pitchFamily="34" charset="0"/>
              </a:rPr>
              <a:t>Conola</a:t>
            </a:r>
            <a:r>
              <a:rPr lang="en-US" dirty="0" smtClean="0">
                <a:latin typeface="Candara" pitchFamily="34" charset="0"/>
              </a:rPr>
              <a:t> oil </a:t>
            </a:r>
          </a:p>
          <a:p>
            <a:pPr lvl="1"/>
            <a:r>
              <a:rPr lang="en-US" dirty="0" smtClean="0">
                <a:latin typeface="Candara" pitchFamily="34" charset="0"/>
              </a:rPr>
              <a:t>Corn oil </a:t>
            </a:r>
          </a:p>
          <a:p>
            <a:pPr lvl="1"/>
            <a:r>
              <a:rPr lang="en-US" dirty="0" smtClean="0">
                <a:latin typeface="Candara" pitchFamily="34" charset="0"/>
              </a:rPr>
              <a:t>Olive oil </a:t>
            </a:r>
          </a:p>
          <a:p>
            <a:pPr lvl="1"/>
            <a:r>
              <a:rPr lang="en-US" dirty="0" smtClean="0">
                <a:latin typeface="Candara" pitchFamily="34" charset="0"/>
              </a:rPr>
              <a:t>Sunflower oil </a:t>
            </a:r>
          </a:p>
          <a:p>
            <a:endParaRPr lang="en-US" dirty="0"/>
          </a:p>
        </p:txBody>
      </p:sp>
      <p:sp>
        <p:nvSpPr>
          <p:cNvPr id="2" name="Title 1"/>
          <p:cNvSpPr>
            <a:spLocks noGrp="1"/>
          </p:cNvSpPr>
          <p:nvPr>
            <p:ph type="title"/>
          </p:nvPr>
        </p:nvSpPr>
        <p:spPr/>
        <p:txBody>
          <a:bodyPr>
            <a:normAutofit/>
          </a:bodyPr>
          <a:lstStyle/>
          <a:p>
            <a:pPr algn="l"/>
            <a:r>
              <a:rPr lang="en-U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Oils</a:t>
            </a:r>
            <a:endParaRPr lang="en-US" sz="4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endParaRPr>
          </a:p>
        </p:txBody>
      </p:sp>
      <p:cxnSp>
        <p:nvCxnSpPr>
          <p:cNvPr id="5" name="Straight Connector 4"/>
          <p:cNvCxnSpPr/>
          <p:nvPr/>
        </p:nvCxnSpPr>
        <p:spPr>
          <a:xfrm>
            <a:off x="381000" y="1615965"/>
            <a:ext cx="84582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43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552700"/>
            <a:ext cx="43053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normAutofit/>
          </a:bodyPr>
          <a:lstStyle/>
          <a:p>
            <a:pPr marL="0" indent="0">
              <a:buNone/>
            </a:pPr>
            <a:r>
              <a:rPr lang="en-US" sz="3500" b="1" dirty="0" smtClean="0">
                <a:latin typeface="Candara" pitchFamily="34" charset="0"/>
              </a:rPr>
              <a:t>Nutrients</a:t>
            </a:r>
            <a:r>
              <a:rPr lang="en-US" sz="3500" dirty="0" smtClean="0">
                <a:latin typeface="Candara" pitchFamily="34" charset="0"/>
              </a:rPr>
              <a:t>: substances in food that your body needs to stay healthy </a:t>
            </a:r>
          </a:p>
        </p:txBody>
      </p:sp>
      <p:sp>
        <p:nvSpPr>
          <p:cNvPr id="2" name="Title 1"/>
          <p:cNvSpPr>
            <a:spLocks noGrp="1"/>
          </p:cNvSpPr>
          <p:nvPr>
            <p:ph type="title"/>
          </p:nvPr>
        </p:nvSpPr>
        <p:spPr/>
        <p:txBody>
          <a:bodyPr>
            <a:normAutofit/>
          </a:bodyPr>
          <a:lstStyle/>
          <a:p>
            <a:r>
              <a:rPr lang="en-US" sz="5400" b="1" dirty="0" smtClean="0">
                <a:solidFill>
                  <a:schemeClr val="accent1">
                    <a:lumMod val="75000"/>
                  </a:schemeClr>
                </a:solidFill>
                <a:latin typeface="Candara" pitchFamily="34" charset="0"/>
              </a:rPr>
              <a:t>Six Nutrients </a:t>
            </a:r>
            <a:endParaRPr lang="en-US" sz="5400" b="1" dirty="0">
              <a:solidFill>
                <a:schemeClr val="accent1">
                  <a:lumMod val="75000"/>
                </a:schemeClr>
              </a:solidFill>
              <a:latin typeface="Candara" pitchFamily="34" charset="0"/>
            </a:endParaRPr>
          </a:p>
        </p:txBody>
      </p:sp>
      <p:sp>
        <p:nvSpPr>
          <p:cNvPr id="4" name="TextBox 3"/>
          <p:cNvSpPr txBox="1"/>
          <p:nvPr/>
        </p:nvSpPr>
        <p:spPr>
          <a:xfrm>
            <a:off x="762000" y="3293745"/>
            <a:ext cx="3124200" cy="3323987"/>
          </a:xfrm>
          <a:prstGeom prst="rect">
            <a:avLst/>
          </a:prstGeom>
          <a:noFill/>
        </p:spPr>
        <p:txBody>
          <a:bodyPr wrap="square" rtlCol="0">
            <a:spAutoFit/>
          </a:bodyPr>
          <a:lstStyle/>
          <a:p>
            <a:pPr algn="ctr"/>
            <a:r>
              <a:rPr lang="en-US" sz="3200" dirty="0">
                <a:solidFill>
                  <a:schemeClr val="accent1"/>
                </a:solidFill>
                <a:latin typeface="Candara" pitchFamily="34" charset="0"/>
              </a:rPr>
              <a:t>Carbohydrates </a:t>
            </a:r>
            <a:endParaRPr lang="en-US" sz="3200" dirty="0" smtClean="0">
              <a:solidFill>
                <a:schemeClr val="accent1"/>
              </a:solidFill>
              <a:latin typeface="Candara" pitchFamily="34" charset="0"/>
            </a:endParaRPr>
          </a:p>
          <a:p>
            <a:pPr algn="ctr"/>
            <a:r>
              <a:rPr lang="en-US" sz="3200" dirty="0" smtClean="0">
                <a:solidFill>
                  <a:schemeClr val="accent2"/>
                </a:solidFill>
                <a:latin typeface="Candara" pitchFamily="34" charset="0"/>
              </a:rPr>
              <a:t>Protein</a:t>
            </a:r>
          </a:p>
          <a:p>
            <a:pPr algn="ctr"/>
            <a:r>
              <a:rPr lang="en-US" sz="3200" dirty="0" smtClean="0">
                <a:solidFill>
                  <a:schemeClr val="accent3"/>
                </a:solidFill>
                <a:latin typeface="Candara" pitchFamily="34" charset="0"/>
              </a:rPr>
              <a:t>Fat</a:t>
            </a:r>
          </a:p>
          <a:p>
            <a:pPr algn="ctr"/>
            <a:r>
              <a:rPr lang="en-US" sz="3200" dirty="0" smtClean="0">
                <a:solidFill>
                  <a:schemeClr val="accent4"/>
                </a:solidFill>
                <a:latin typeface="Candara" pitchFamily="34" charset="0"/>
              </a:rPr>
              <a:t>Minerals</a:t>
            </a:r>
          </a:p>
          <a:p>
            <a:pPr algn="ctr"/>
            <a:r>
              <a:rPr lang="en-US" sz="3200" dirty="0" smtClean="0">
                <a:solidFill>
                  <a:schemeClr val="accent5"/>
                </a:solidFill>
                <a:latin typeface="Candara" pitchFamily="34" charset="0"/>
              </a:rPr>
              <a:t>Vitamins</a:t>
            </a:r>
          </a:p>
          <a:p>
            <a:pPr algn="ctr"/>
            <a:r>
              <a:rPr lang="en-US" sz="3200" dirty="0" smtClean="0">
                <a:solidFill>
                  <a:schemeClr val="accent6"/>
                </a:solidFill>
                <a:latin typeface="Candara" pitchFamily="34" charset="0"/>
              </a:rPr>
              <a:t>Water </a:t>
            </a:r>
            <a:endParaRPr lang="en-US" sz="3200" dirty="0">
              <a:solidFill>
                <a:schemeClr val="accent6"/>
              </a:solidFill>
              <a:latin typeface="Candara" pitchFamily="34" charset="0"/>
            </a:endParaRPr>
          </a:p>
          <a:p>
            <a:endParaRPr lang="en-US" dirty="0"/>
          </a:p>
        </p:txBody>
      </p:sp>
      <p:sp>
        <p:nvSpPr>
          <p:cNvPr id="5" name="Oval 4"/>
          <p:cNvSpPr/>
          <p:nvPr/>
        </p:nvSpPr>
        <p:spPr>
          <a:xfrm>
            <a:off x="2209800" y="228600"/>
            <a:ext cx="4572000" cy="12192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229600" cy="4525963"/>
          </a:xfrm>
        </p:spPr>
        <p:txBody>
          <a:bodyPr>
            <a:normAutofit/>
          </a:bodyPr>
          <a:lstStyle/>
          <a:p>
            <a:r>
              <a:rPr lang="en-US" b="1" i="1" dirty="0" smtClean="0">
                <a:latin typeface="Candara" pitchFamily="34" charset="0"/>
              </a:rPr>
              <a:t>Function</a:t>
            </a:r>
            <a:r>
              <a:rPr lang="en-US" dirty="0" smtClean="0">
                <a:latin typeface="Candara" pitchFamily="34" charset="0"/>
              </a:rPr>
              <a:t>: most essential nutrient </a:t>
            </a:r>
          </a:p>
          <a:p>
            <a:pPr lvl="1"/>
            <a:r>
              <a:rPr lang="en-US" dirty="0" smtClean="0">
                <a:latin typeface="Candara" pitchFamily="34" charset="0"/>
              </a:rPr>
              <a:t>Helps digest and absorb food </a:t>
            </a:r>
          </a:p>
          <a:p>
            <a:pPr lvl="1"/>
            <a:r>
              <a:rPr lang="en-US" dirty="0" smtClean="0">
                <a:latin typeface="Candara" pitchFamily="34" charset="0"/>
              </a:rPr>
              <a:t>Regulates body temperature and blood circulation</a:t>
            </a:r>
          </a:p>
          <a:p>
            <a:pPr lvl="1"/>
            <a:r>
              <a:rPr lang="en-US" dirty="0" smtClean="0">
                <a:latin typeface="Candara" pitchFamily="34" charset="0"/>
              </a:rPr>
              <a:t>Carries nutrients and oxygen to cells </a:t>
            </a:r>
          </a:p>
          <a:p>
            <a:pPr marL="457200" lvl="1" indent="0">
              <a:buNone/>
            </a:pPr>
            <a:endParaRPr lang="en-US" dirty="0" smtClean="0">
              <a:latin typeface="Candara" pitchFamily="34" charset="0"/>
            </a:endParaRPr>
          </a:p>
          <a:p>
            <a:r>
              <a:rPr lang="en-US" dirty="0" smtClean="0">
                <a:latin typeface="Candara" pitchFamily="34" charset="0"/>
              </a:rPr>
              <a:t>50-60% of our body weight </a:t>
            </a:r>
          </a:p>
          <a:p>
            <a:endParaRPr lang="en-US" dirty="0" smtClean="0">
              <a:latin typeface="Candara" pitchFamily="34" charset="0"/>
            </a:endParaRPr>
          </a:p>
          <a:p>
            <a:r>
              <a:rPr lang="en-US" dirty="0" smtClean="0">
                <a:latin typeface="Candara" pitchFamily="34" charset="0"/>
              </a:rPr>
              <a:t>6-8 cups a day (64 oz.) </a:t>
            </a:r>
            <a:endParaRPr lang="en-US" dirty="0">
              <a:latin typeface="Candara" pitchFamily="34" charset="0"/>
            </a:endParaRPr>
          </a:p>
        </p:txBody>
      </p:sp>
      <p:sp>
        <p:nvSpPr>
          <p:cNvPr id="2" name="Title 1"/>
          <p:cNvSpPr>
            <a:spLocks noGrp="1"/>
          </p:cNvSpPr>
          <p:nvPr>
            <p:ph type="title"/>
          </p:nvPr>
        </p:nvSpPr>
        <p:spPr>
          <a:xfrm>
            <a:off x="457200" y="295603"/>
            <a:ext cx="8229600" cy="999797"/>
          </a:xfrm>
        </p:spPr>
        <p:txBody>
          <a:bodyPr>
            <a:normAutofit/>
          </a:bodyPr>
          <a:lstStyle/>
          <a:p>
            <a:r>
              <a:rPr lang="en-US" sz="5400" b="1" dirty="0" smtClean="0">
                <a:solidFill>
                  <a:schemeClr val="accent6"/>
                </a:solidFill>
                <a:latin typeface="Candara" pitchFamily="34" charset="0"/>
              </a:rPr>
              <a:t>Water </a:t>
            </a:r>
            <a:endParaRPr lang="en-US" sz="4800" b="1" dirty="0">
              <a:solidFill>
                <a:schemeClr val="accent6"/>
              </a:solidFill>
              <a:latin typeface="Candara"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9845" y="2714625"/>
            <a:ext cx="26289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048000" y="228600"/>
            <a:ext cx="2971800" cy="1143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prstDash val="lgDash"/>
              </a:ln>
              <a:noFill/>
            </a:endParaRPr>
          </a:p>
        </p:txBody>
      </p:sp>
    </p:spTree>
    <p:extLst>
      <p:ext uri="{BB962C8B-B14F-4D97-AF65-F5344CB8AC3E}">
        <p14:creationId xmlns:p14="http://schemas.microsoft.com/office/powerpoint/2010/main" val="3424411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724400"/>
          </a:xfrm>
        </p:spPr>
        <p:txBody>
          <a:bodyPr>
            <a:normAutofit/>
          </a:bodyPr>
          <a:lstStyle/>
          <a:p>
            <a:r>
              <a:rPr lang="en-US" b="1" i="1" dirty="0" smtClean="0">
                <a:latin typeface="Candara" pitchFamily="34" charset="0"/>
              </a:rPr>
              <a:t>Function</a:t>
            </a:r>
            <a:r>
              <a:rPr lang="en-US" dirty="0" smtClean="0">
                <a:latin typeface="Candara" pitchFamily="34" charset="0"/>
              </a:rPr>
              <a:t>: to provide fuel/energy to the body</a:t>
            </a:r>
          </a:p>
          <a:p>
            <a:pPr lvl="1"/>
            <a:r>
              <a:rPr lang="en-US" smtClean="0">
                <a:latin typeface="Candara" pitchFamily="34" charset="0"/>
              </a:rPr>
              <a:t>50</a:t>
            </a:r>
            <a:r>
              <a:rPr lang="en-US" dirty="0" smtClean="0">
                <a:latin typeface="Candara" pitchFamily="34" charset="0"/>
              </a:rPr>
              <a:t>%  of daily calories </a:t>
            </a:r>
          </a:p>
          <a:p>
            <a:pPr lvl="1">
              <a:buNone/>
            </a:pPr>
            <a:endParaRPr lang="en-US" dirty="0" smtClean="0">
              <a:latin typeface="Candara" pitchFamily="34" charset="0"/>
            </a:endParaRPr>
          </a:p>
          <a:p>
            <a:pPr marL="57150" indent="0"/>
            <a:r>
              <a:rPr lang="en-US" i="1" dirty="0" smtClean="0">
                <a:latin typeface="Candara" pitchFamily="34" charset="0"/>
              </a:rPr>
              <a:t>Examples</a:t>
            </a:r>
            <a:r>
              <a:rPr lang="en-US" dirty="0" smtClean="0">
                <a:latin typeface="Candara" pitchFamily="34" charset="0"/>
              </a:rPr>
              <a:t>: whole-grains, rice, pasta </a:t>
            </a:r>
          </a:p>
          <a:p>
            <a:pPr marL="457200" lvl="1" indent="0">
              <a:buNone/>
            </a:pPr>
            <a:endParaRPr lang="en-US" dirty="0" smtClean="0">
              <a:latin typeface="Candara" pitchFamily="34" charset="0"/>
            </a:endParaRPr>
          </a:p>
          <a:p>
            <a:r>
              <a:rPr lang="en-US" dirty="0" smtClean="0">
                <a:latin typeface="Candara" pitchFamily="34" charset="0"/>
              </a:rPr>
              <a:t>Two types:</a:t>
            </a:r>
          </a:p>
          <a:p>
            <a:pPr lvl="1"/>
            <a:r>
              <a:rPr lang="en-US" dirty="0" smtClean="0">
                <a:latin typeface="Candara" pitchFamily="34" charset="0"/>
              </a:rPr>
              <a:t>Simple Carbohydrates</a:t>
            </a:r>
          </a:p>
          <a:p>
            <a:pPr lvl="1"/>
            <a:r>
              <a:rPr lang="en-US" dirty="0" smtClean="0">
                <a:latin typeface="Candara" pitchFamily="34" charset="0"/>
              </a:rPr>
              <a:t>Complex Carbohydrates </a:t>
            </a:r>
          </a:p>
        </p:txBody>
      </p:sp>
      <p:sp>
        <p:nvSpPr>
          <p:cNvPr id="2" name="Title 1"/>
          <p:cNvSpPr>
            <a:spLocks noGrp="1"/>
          </p:cNvSpPr>
          <p:nvPr>
            <p:ph type="title"/>
          </p:nvPr>
        </p:nvSpPr>
        <p:spPr/>
        <p:txBody>
          <a:bodyPr>
            <a:normAutofit/>
          </a:bodyPr>
          <a:lstStyle/>
          <a:p>
            <a:r>
              <a:rPr lang="en-US" sz="5400" b="1" dirty="0" smtClean="0">
                <a:solidFill>
                  <a:schemeClr val="accent1"/>
                </a:solidFill>
                <a:latin typeface="Candara" pitchFamily="34" charset="0"/>
              </a:rPr>
              <a:t>Carbohydrates</a:t>
            </a:r>
            <a:endParaRPr lang="en-US" sz="4800" b="1" dirty="0">
              <a:solidFill>
                <a:schemeClr val="accent1"/>
              </a:solidFill>
              <a:latin typeface="Candara" pitchFamily="34" charset="0"/>
            </a:endParaRPr>
          </a:p>
        </p:txBody>
      </p:sp>
      <p:sp>
        <p:nvSpPr>
          <p:cNvPr id="4" name="Oval 3"/>
          <p:cNvSpPr/>
          <p:nvPr/>
        </p:nvSpPr>
        <p:spPr>
          <a:xfrm>
            <a:off x="1981200" y="304800"/>
            <a:ext cx="5181600" cy="12192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311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smtClean="0">
                <a:latin typeface="Candara" pitchFamily="34" charset="0"/>
              </a:rPr>
              <a:t>Starch</a:t>
            </a:r>
            <a:r>
              <a:rPr lang="en-US" dirty="0" smtClean="0">
                <a:latin typeface="Candara" pitchFamily="34" charset="0"/>
              </a:rPr>
              <a:t>: storage form of sugar (glucose) in plants</a:t>
            </a:r>
          </a:p>
          <a:p>
            <a:pPr lvl="1"/>
            <a:r>
              <a:rPr lang="en-US" dirty="0" smtClean="0">
                <a:latin typeface="Candara" pitchFamily="34" charset="0"/>
              </a:rPr>
              <a:t>Fuel for human health, broken down to glucose</a:t>
            </a:r>
          </a:p>
          <a:p>
            <a:pPr lvl="1"/>
            <a:r>
              <a:rPr lang="en-US" i="1" dirty="0" smtClean="0">
                <a:latin typeface="Candara" pitchFamily="34" charset="0"/>
              </a:rPr>
              <a:t>Examples</a:t>
            </a:r>
            <a:r>
              <a:rPr lang="en-US" dirty="0" smtClean="0">
                <a:latin typeface="Candara" pitchFamily="34" charset="0"/>
              </a:rPr>
              <a:t>: potatoes, corn, green peas </a:t>
            </a:r>
          </a:p>
          <a:p>
            <a:pPr marL="457200" lvl="1" indent="0">
              <a:buNone/>
            </a:pPr>
            <a:endParaRPr lang="en-US" dirty="0">
              <a:latin typeface="Candara" pitchFamily="34" charset="0"/>
            </a:endParaRPr>
          </a:p>
          <a:p>
            <a:r>
              <a:rPr lang="en-US" b="1" dirty="0" smtClean="0">
                <a:latin typeface="Candara" pitchFamily="34" charset="0"/>
              </a:rPr>
              <a:t>Fiber</a:t>
            </a:r>
            <a:r>
              <a:rPr lang="en-US" dirty="0" smtClean="0">
                <a:latin typeface="Candara" pitchFamily="34" charset="0"/>
              </a:rPr>
              <a:t>: structural part of plants </a:t>
            </a:r>
          </a:p>
          <a:p>
            <a:pPr lvl="1"/>
            <a:r>
              <a:rPr lang="en-US" dirty="0" smtClean="0">
                <a:latin typeface="Candara" pitchFamily="34" charset="0"/>
              </a:rPr>
              <a:t>No energy or calories </a:t>
            </a:r>
          </a:p>
          <a:p>
            <a:pPr lvl="1"/>
            <a:r>
              <a:rPr lang="en-US" dirty="0" smtClean="0">
                <a:latin typeface="Candara" pitchFamily="34" charset="0"/>
              </a:rPr>
              <a:t>Provides fecal bulk (cannot be digested)</a:t>
            </a:r>
          </a:p>
          <a:p>
            <a:pPr lvl="1"/>
            <a:r>
              <a:rPr lang="en-US" dirty="0" smtClean="0">
                <a:latin typeface="Candara" pitchFamily="34" charset="0"/>
              </a:rPr>
              <a:t>Protection against constipation</a:t>
            </a:r>
          </a:p>
          <a:p>
            <a:pPr lvl="1"/>
            <a:r>
              <a:rPr lang="en-US" i="1" dirty="0" smtClean="0">
                <a:latin typeface="Candara" pitchFamily="34" charset="0"/>
              </a:rPr>
              <a:t>Examples</a:t>
            </a:r>
            <a:r>
              <a:rPr lang="en-US" dirty="0" smtClean="0">
                <a:latin typeface="Candara" pitchFamily="34" charset="0"/>
              </a:rPr>
              <a:t>: whole-grain, fruits, vegetables </a:t>
            </a:r>
          </a:p>
        </p:txBody>
      </p:sp>
      <p:sp>
        <p:nvSpPr>
          <p:cNvPr id="2" name="Title 1"/>
          <p:cNvSpPr>
            <a:spLocks noGrp="1"/>
          </p:cNvSpPr>
          <p:nvPr>
            <p:ph type="title"/>
          </p:nvPr>
        </p:nvSpPr>
        <p:spPr/>
        <p:txBody>
          <a:bodyPr>
            <a:normAutofit/>
          </a:bodyPr>
          <a:lstStyle/>
          <a:p>
            <a:r>
              <a:rPr lang="en-US" sz="4800" b="1" dirty="0" smtClean="0">
                <a:solidFill>
                  <a:schemeClr val="accent1"/>
                </a:solidFill>
                <a:latin typeface="Candara" pitchFamily="34" charset="0"/>
              </a:rPr>
              <a:t>Complex Carbohydrates </a:t>
            </a:r>
            <a:endParaRPr lang="en-US" dirty="0"/>
          </a:p>
        </p:txBody>
      </p:sp>
    </p:spTree>
    <p:extLst>
      <p:ext uri="{BB962C8B-B14F-4D97-AF65-F5344CB8AC3E}">
        <p14:creationId xmlns:p14="http://schemas.microsoft.com/office/powerpoint/2010/main" val="2999223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chemeClr val="accent1"/>
                </a:solidFill>
                <a:latin typeface="Candara" pitchFamily="34" charset="0"/>
              </a:rPr>
              <a:t>Simple Carbohydrates (Sugars)</a:t>
            </a:r>
            <a:endParaRPr lang="en-US" b="1" dirty="0">
              <a:solidFill>
                <a:schemeClr val="accent1"/>
              </a:solidFill>
              <a:latin typeface="Candara" pitchFamily="34" charset="0"/>
            </a:endParaRPr>
          </a:p>
        </p:txBody>
      </p:sp>
      <p:sp>
        <p:nvSpPr>
          <p:cNvPr id="3" name="Content Placeholder 2"/>
          <p:cNvSpPr>
            <a:spLocks noGrp="1"/>
          </p:cNvSpPr>
          <p:nvPr>
            <p:ph sz="quarter" idx="13"/>
          </p:nvPr>
        </p:nvSpPr>
        <p:spPr>
          <a:xfrm>
            <a:off x="457200" y="1600200"/>
            <a:ext cx="8001000" cy="4525963"/>
          </a:xfrm>
        </p:spPr>
        <p:txBody>
          <a:bodyPr>
            <a:normAutofit/>
          </a:bodyPr>
          <a:lstStyle/>
          <a:p>
            <a:pPr>
              <a:spcBef>
                <a:spcPts val="0"/>
              </a:spcBef>
            </a:pPr>
            <a:r>
              <a:rPr lang="en-US" dirty="0" smtClean="0">
                <a:latin typeface="Candara" pitchFamily="34" charset="0"/>
              </a:rPr>
              <a:t>Depends on the chemical structure of the food and how quickly the sugar is digested and absorbed </a:t>
            </a:r>
          </a:p>
          <a:p>
            <a:pPr lvl="1">
              <a:spcBef>
                <a:spcPts val="0"/>
              </a:spcBef>
            </a:pPr>
            <a:r>
              <a:rPr lang="en-US" sz="2800" b="1" dirty="0">
                <a:latin typeface="Candara" pitchFamily="34" charset="0"/>
              </a:rPr>
              <a:t>Monosaccharides</a:t>
            </a:r>
            <a:r>
              <a:rPr lang="en-US" sz="2800" dirty="0">
                <a:latin typeface="Candara" pitchFamily="34" charset="0"/>
              </a:rPr>
              <a:t> </a:t>
            </a:r>
          </a:p>
          <a:p>
            <a:pPr lvl="2">
              <a:spcBef>
                <a:spcPts val="0"/>
              </a:spcBef>
            </a:pPr>
            <a:r>
              <a:rPr lang="en-US" sz="2400" dirty="0" smtClean="0">
                <a:latin typeface="Candara" pitchFamily="34" charset="0"/>
              </a:rPr>
              <a:t>Glucose (blood sugar)</a:t>
            </a:r>
            <a:endParaRPr lang="en-US" sz="2400" dirty="0">
              <a:latin typeface="Candara" pitchFamily="34" charset="0"/>
            </a:endParaRPr>
          </a:p>
          <a:p>
            <a:pPr lvl="2">
              <a:spcBef>
                <a:spcPts val="0"/>
              </a:spcBef>
            </a:pPr>
            <a:r>
              <a:rPr lang="en-US" sz="2400" dirty="0" smtClean="0">
                <a:latin typeface="Candara" pitchFamily="34" charset="0"/>
              </a:rPr>
              <a:t>Fructose (sugar in fruit)</a:t>
            </a:r>
            <a:endParaRPr lang="en-US" sz="2400" dirty="0">
              <a:latin typeface="Candara" pitchFamily="34" charset="0"/>
            </a:endParaRPr>
          </a:p>
          <a:p>
            <a:pPr lvl="2">
              <a:spcBef>
                <a:spcPts val="0"/>
              </a:spcBef>
            </a:pPr>
            <a:r>
              <a:rPr lang="en-US" sz="2400" dirty="0">
                <a:latin typeface="Candara" pitchFamily="34" charset="0"/>
              </a:rPr>
              <a:t>Galactose </a:t>
            </a:r>
            <a:r>
              <a:rPr lang="en-US" sz="2400" dirty="0" smtClean="0">
                <a:latin typeface="Candara" pitchFamily="34" charset="0"/>
              </a:rPr>
              <a:t>(sugar in milk)</a:t>
            </a:r>
            <a:endParaRPr lang="en-US" sz="2400" dirty="0">
              <a:latin typeface="Candara" pitchFamily="34" charset="0"/>
            </a:endParaRPr>
          </a:p>
          <a:p>
            <a:pPr lvl="1">
              <a:spcBef>
                <a:spcPts val="0"/>
              </a:spcBef>
            </a:pPr>
            <a:r>
              <a:rPr lang="en-US" sz="2800" b="1" dirty="0">
                <a:latin typeface="Candara" pitchFamily="34" charset="0"/>
              </a:rPr>
              <a:t>Disaccharides</a:t>
            </a:r>
            <a:r>
              <a:rPr lang="en-US" sz="2800" dirty="0">
                <a:latin typeface="Candara" pitchFamily="34" charset="0"/>
              </a:rPr>
              <a:t> </a:t>
            </a:r>
          </a:p>
          <a:p>
            <a:pPr lvl="2">
              <a:spcBef>
                <a:spcPts val="0"/>
              </a:spcBef>
            </a:pPr>
            <a:r>
              <a:rPr lang="en-US" sz="2400" dirty="0" smtClean="0">
                <a:latin typeface="Candara" pitchFamily="34" charset="0"/>
              </a:rPr>
              <a:t>Sucrose (table sugar)</a:t>
            </a:r>
            <a:endParaRPr lang="en-US" sz="2400" dirty="0">
              <a:latin typeface="Candara" pitchFamily="34" charset="0"/>
            </a:endParaRPr>
          </a:p>
          <a:p>
            <a:pPr lvl="2">
              <a:spcBef>
                <a:spcPts val="0"/>
              </a:spcBef>
            </a:pPr>
            <a:r>
              <a:rPr lang="en-US" sz="2400" dirty="0" smtClean="0">
                <a:latin typeface="Candara" pitchFamily="34" charset="0"/>
              </a:rPr>
              <a:t>Lactose (milk)</a:t>
            </a:r>
            <a:endParaRPr lang="en-US" sz="2400" dirty="0">
              <a:latin typeface="Candara" pitchFamily="34" charset="0"/>
            </a:endParaRPr>
          </a:p>
          <a:p>
            <a:pPr lvl="2">
              <a:spcBef>
                <a:spcPts val="0"/>
              </a:spcBef>
            </a:pPr>
            <a:r>
              <a:rPr lang="en-US" sz="2400" dirty="0">
                <a:latin typeface="Candara" pitchFamily="34" charset="0"/>
              </a:rPr>
              <a:t>Maltose </a:t>
            </a:r>
            <a:r>
              <a:rPr lang="en-US" sz="2400" dirty="0" smtClean="0">
                <a:latin typeface="Candara" pitchFamily="34" charset="0"/>
              </a:rPr>
              <a:t> (sugar produced from breads, cereals) </a:t>
            </a:r>
            <a:endParaRPr lang="en-US" sz="2400" dirty="0">
              <a:latin typeface="Candara" pitchFamily="34" charset="0"/>
            </a:endParaRPr>
          </a:p>
          <a:p>
            <a:pPr marL="914400" lvl="2" indent="0">
              <a:spcBef>
                <a:spcPts val="0"/>
              </a:spcBef>
              <a:buNone/>
            </a:pPr>
            <a:endParaRPr lang="en-US" dirty="0" smtClean="0">
              <a:latin typeface="Candara" pitchFamily="34" charset="0"/>
            </a:endParaRPr>
          </a:p>
          <a:p>
            <a:pPr lvl="1"/>
            <a:endParaRPr lang="en-US" dirty="0"/>
          </a:p>
        </p:txBody>
      </p:sp>
    </p:spTree>
    <p:extLst>
      <p:ext uri="{BB962C8B-B14F-4D97-AF65-F5344CB8AC3E}">
        <p14:creationId xmlns:p14="http://schemas.microsoft.com/office/powerpoint/2010/main" val="32890269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7947</TotalTime>
  <Words>2125</Words>
  <Application>Microsoft Office PowerPoint</Application>
  <PresentationFormat>On-screen Show (4:3)</PresentationFormat>
  <Paragraphs>420</Paragraphs>
  <Slides>47</Slides>
  <Notes>15</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Waveform</vt:lpstr>
      <vt:lpstr>All About Nutrition </vt:lpstr>
      <vt:lpstr>Why is Breakfast Important?</vt:lpstr>
      <vt:lpstr>Importance of Nutrition </vt:lpstr>
      <vt:lpstr>Important Concept </vt:lpstr>
      <vt:lpstr>Six Nutrients </vt:lpstr>
      <vt:lpstr>Water </vt:lpstr>
      <vt:lpstr>Carbohydrates</vt:lpstr>
      <vt:lpstr>Complex Carbohydrates </vt:lpstr>
      <vt:lpstr>Simple Carbohydrates (Sugars)</vt:lpstr>
      <vt:lpstr>Fat (Lipids)</vt:lpstr>
      <vt:lpstr>Fats: Cholesterol </vt:lpstr>
      <vt:lpstr>Protein </vt:lpstr>
      <vt:lpstr>Protein: Incomplete &amp; Complete</vt:lpstr>
      <vt:lpstr>Minerals </vt:lpstr>
      <vt:lpstr>Minerals: Calcium &amp; Iron </vt:lpstr>
      <vt:lpstr>Major Mineral: Sodium </vt:lpstr>
      <vt:lpstr>Vitamins </vt:lpstr>
      <vt:lpstr>Vitamins: Fat &amp; Water Soluble </vt:lpstr>
      <vt:lpstr> NUTRITION: Food Label Quiz    </vt:lpstr>
      <vt:lpstr>PowerPoint Presentation</vt:lpstr>
      <vt:lpstr> NUTRITION: Food Label Comparison https://www.youtube.com/watch?v=rgaqwFPU7cc&amp;list=WL&amp;index=23 https://www.youtube.com/watch?v=KMGUmcveQeg&amp;list=WL&amp;index=12   </vt:lpstr>
      <vt:lpstr> NUTRITION: Fast Food Menu http://www.youtube.com/watch?v=-ZzBUbwxfL0&amp;safety_mode=true&amp;persist_safety_mode=1 https://www.youtube.com/watch?v=rgaqwFPU7cc&amp;list=WL&amp;index=23 https://www.youtube.com/watch?v=KMGUmcveQeg&amp;list=WL&amp;index=12   </vt:lpstr>
      <vt:lpstr>FAT INTAKE</vt:lpstr>
      <vt:lpstr>Figuring Out Food’s  % of calories from FAT</vt:lpstr>
      <vt:lpstr>Key Recommendations Consume a healthy eating pattern that accounts for all foods and beverages within an appropriate calorie level.  https://www.facebook.com/HHS/videos/1061761323854193/ </vt:lpstr>
      <vt:lpstr>PowerPoint Presentation</vt:lpstr>
      <vt:lpstr>A healthy eating pattern includes:[2] </vt:lpstr>
      <vt:lpstr>A healthy eating pattern limits: </vt:lpstr>
      <vt:lpstr>PowerPoint Presentation</vt:lpstr>
      <vt:lpstr>MATCH THE ANSWER</vt:lpstr>
      <vt:lpstr>PowerPoint Presentation</vt:lpstr>
      <vt:lpstr>Portion Distortion?</vt:lpstr>
      <vt:lpstr>Move More, Eat Less</vt:lpstr>
      <vt:lpstr>PowerPoint Presentation</vt:lpstr>
      <vt:lpstr>Part 1:  Food Log</vt:lpstr>
      <vt:lpstr> </vt:lpstr>
      <vt:lpstr>PowerPoint Presentation</vt:lpstr>
      <vt:lpstr>Part 4: My Reports: Food Groups &amp; Cal0ries</vt:lpstr>
      <vt:lpstr>Part 4:  My Reports: Nutrients Report</vt:lpstr>
      <vt:lpstr>Part 5:  Self-Assessment Paper</vt:lpstr>
      <vt:lpstr>Part 6:  SMART Goal</vt:lpstr>
      <vt:lpstr>Focus on fruits Serving: 2 cups</vt:lpstr>
      <vt:lpstr>PowerPoint Presentation</vt:lpstr>
      <vt:lpstr>Make half your grains whole Serving: 3-4 ounces </vt:lpstr>
      <vt:lpstr>Go lean with protein  Serving: 5 ounces </vt:lpstr>
      <vt:lpstr>Get your calcium-rich foods Serving: 3 cups</vt:lpstr>
      <vt:lpstr>Oils</vt:lpstr>
    </vt:vector>
  </TitlesOfParts>
  <Company>WSU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dc:title>
  <dc:creator>LGerleve</dc:creator>
  <cp:lastModifiedBy>user</cp:lastModifiedBy>
  <cp:revision>138</cp:revision>
  <dcterms:created xsi:type="dcterms:W3CDTF">2012-06-13T19:21:38Z</dcterms:created>
  <dcterms:modified xsi:type="dcterms:W3CDTF">2016-01-14T16:37:14Z</dcterms:modified>
</cp:coreProperties>
</file>